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8288000" cy="10287000"/>
  <p:notesSz cx="6858000" cy="9144000"/>
  <p:embeddedFontLst>
    <p:embeddedFont>
      <p:font typeface="Cherry Bomb One" panose="020B0604020202020204" charset="-128"/>
      <p:regular r:id="rId12"/>
    </p:embeddedFont>
    <p:embeddedFont>
      <p:font typeface="Open Sans" panose="020B0606030504020204" pitchFamily="34" charset="0"/>
      <p:regular r:id="rId13"/>
      <p:bold r:id="rId14"/>
      <p:italic r:id="rId15"/>
      <p:boldItalic r:id="rId16"/>
    </p:embeddedFont>
    <p:embeddedFont>
      <p:font typeface="Open Sans Bold" panose="020B0806030504020204" pitchFamily="34" charset="0"/>
      <p:regular r:id="rId17"/>
      <p:bold r:id="rId18"/>
    </p:embeddedFont>
    <p:embeddedFont>
      <p:font typeface="Open Sans Bold Italics" panose="020B0604020202020204" charset="0"/>
      <p:regular r:id="rId19"/>
    </p:embeddedFont>
    <p:embeddedFont>
      <p:font typeface="Open Sans Extra Bold" panose="020B0604020202020204" charset="0"/>
      <p:regular r:id="rId20"/>
    </p:embeddedFont>
    <p:embeddedFont>
      <p:font typeface="Playfair Display Bold" panose="00000800000000000000" pitchFamily="2" charset="0"/>
      <p:regular r:id="rId21"/>
      <p:bold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94E04AB-F082-6941-AEF9-D97622B9D66C}" v="20" dt="2024-03-05T08:23:28.312"/>
    <p1510:client id="{C66754A6-8DC6-3A2D-5785-E1EF75DF9402}" v="1" dt="2024-03-04T09:36:50.728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font" Target="fonts/font9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font" Target="fonts/font11.fntdata"/><Relationship Id="rId27" Type="http://schemas.microsoft.com/office/2015/10/relationships/revisionInfo" Target="revisionInfo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2/14/2025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3" Type="http://schemas.openxmlformats.org/officeDocument/2006/relationships/image" Target="../media/image54.jpeg"/><Relationship Id="rId7" Type="http://schemas.openxmlformats.org/officeDocument/2006/relationships/image" Target="../media/image58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56.svg"/><Relationship Id="rId10" Type="http://schemas.openxmlformats.org/officeDocument/2006/relationships/image" Target="../media/image4.svg"/><Relationship Id="rId4" Type="http://schemas.openxmlformats.org/officeDocument/2006/relationships/image" Target="../media/image55.png"/><Relationship Id="rId9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6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10" Type="http://schemas.openxmlformats.org/officeDocument/2006/relationships/image" Target="../media/image11.svg"/><Relationship Id="rId4" Type="http://schemas.openxmlformats.org/officeDocument/2006/relationships/image" Target="../media/image7.svg"/><Relationship Id="rId9" Type="http://schemas.openxmlformats.org/officeDocument/2006/relationships/image" Target="../media/image1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0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12" Type="http://schemas.openxmlformats.org/officeDocument/2006/relationships/image" Target="../media/image19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4.svg"/><Relationship Id="rId5" Type="http://schemas.openxmlformats.org/officeDocument/2006/relationships/image" Target="../media/image14.png"/><Relationship Id="rId10" Type="http://schemas.openxmlformats.org/officeDocument/2006/relationships/image" Target="../media/image3.png"/><Relationship Id="rId4" Type="http://schemas.openxmlformats.org/officeDocument/2006/relationships/image" Target="../media/image13.svg"/><Relationship Id="rId9" Type="http://schemas.openxmlformats.org/officeDocument/2006/relationships/image" Target="../media/image18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svg"/><Relationship Id="rId3" Type="http://schemas.openxmlformats.org/officeDocument/2006/relationships/image" Target="../media/image22.png"/><Relationship Id="rId7" Type="http://schemas.openxmlformats.org/officeDocument/2006/relationships/image" Target="../media/image3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5.jpeg"/><Relationship Id="rId5" Type="http://schemas.openxmlformats.org/officeDocument/2006/relationships/image" Target="../media/image24.jpeg"/><Relationship Id="rId4" Type="http://schemas.openxmlformats.org/officeDocument/2006/relationships/image" Target="../media/image23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7" Type="http://schemas.openxmlformats.org/officeDocument/2006/relationships/image" Target="../media/image4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28.jpeg"/><Relationship Id="rId4" Type="http://schemas.openxmlformats.org/officeDocument/2006/relationships/image" Target="../media/image27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svg"/><Relationship Id="rId13" Type="http://schemas.openxmlformats.org/officeDocument/2006/relationships/image" Target="../media/image39.png"/><Relationship Id="rId3" Type="http://schemas.openxmlformats.org/officeDocument/2006/relationships/image" Target="../media/image29.png"/><Relationship Id="rId7" Type="http://schemas.openxmlformats.org/officeDocument/2006/relationships/image" Target="../media/image33.png"/><Relationship Id="rId12" Type="http://schemas.openxmlformats.org/officeDocument/2006/relationships/image" Target="../media/image38.sv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svg"/><Relationship Id="rId11" Type="http://schemas.openxmlformats.org/officeDocument/2006/relationships/image" Target="../media/image37.png"/><Relationship Id="rId5" Type="http://schemas.openxmlformats.org/officeDocument/2006/relationships/image" Target="../media/image31.png"/><Relationship Id="rId10" Type="http://schemas.openxmlformats.org/officeDocument/2006/relationships/image" Target="../media/image36.svg"/><Relationship Id="rId4" Type="http://schemas.openxmlformats.org/officeDocument/2006/relationships/image" Target="../media/image30.svg"/><Relationship Id="rId9" Type="http://schemas.openxmlformats.org/officeDocument/2006/relationships/image" Target="../media/image35.png"/><Relationship Id="rId14" Type="http://schemas.openxmlformats.org/officeDocument/2006/relationships/image" Target="../media/image40.sv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svg"/><Relationship Id="rId3" Type="http://schemas.openxmlformats.org/officeDocument/2006/relationships/image" Target="../media/image29.png"/><Relationship Id="rId7" Type="http://schemas.openxmlformats.org/officeDocument/2006/relationships/image" Target="../media/image45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svg"/><Relationship Id="rId5" Type="http://schemas.openxmlformats.org/officeDocument/2006/relationships/image" Target="../media/image43.png"/><Relationship Id="rId10" Type="http://schemas.openxmlformats.org/officeDocument/2006/relationships/image" Target="../media/image48.svg"/><Relationship Id="rId4" Type="http://schemas.openxmlformats.org/officeDocument/2006/relationships/image" Target="../media/image30.svg"/><Relationship Id="rId9" Type="http://schemas.openxmlformats.org/officeDocument/2006/relationships/image" Target="../media/image47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49.png"/><Relationship Id="rId7" Type="http://schemas.openxmlformats.org/officeDocument/2006/relationships/image" Target="../media/image53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jpeg"/><Relationship Id="rId9" Type="http://schemas.openxmlformats.org/officeDocument/2006/relationships/image" Target="../media/image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13" r="-4229" b="-110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057285" y="2583283"/>
            <a:ext cx="8885828" cy="4823076"/>
            <a:chOff x="0" y="0"/>
            <a:chExt cx="2666774" cy="144748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666774" cy="1447480"/>
            </a:xfrm>
            <a:custGeom>
              <a:avLst/>
              <a:gdLst/>
              <a:ahLst/>
              <a:cxnLst/>
              <a:rect l="l" t="t" r="r" b="b"/>
              <a:pathLst>
                <a:path w="2666774" h="1447480">
                  <a:moveTo>
                    <a:pt x="2666774" y="723740"/>
                  </a:moveTo>
                  <a:lnTo>
                    <a:pt x="2463574" y="1447480"/>
                  </a:lnTo>
                  <a:lnTo>
                    <a:pt x="203200" y="1447480"/>
                  </a:lnTo>
                  <a:lnTo>
                    <a:pt x="0" y="723740"/>
                  </a:lnTo>
                  <a:lnTo>
                    <a:pt x="203200" y="0"/>
                  </a:lnTo>
                  <a:lnTo>
                    <a:pt x="2463574" y="0"/>
                  </a:lnTo>
                  <a:lnTo>
                    <a:pt x="2666774" y="72374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14300" y="-38100"/>
              <a:ext cx="2438174" cy="148558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8686008" y="-1287959"/>
            <a:ext cx="12900454" cy="2743296"/>
            <a:chOff x="0" y="0"/>
            <a:chExt cx="3397650" cy="72251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3397650" cy="722514"/>
            </a:xfrm>
            <a:custGeom>
              <a:avLst/>
              <a:gdLst/>
              <a:ahLst/>
              <a:cxnLst/>
              <a:rect l="l" t="t" r="r" b="b"/>
              <a:pathLst>
                <a:path w="3397650" h="722514">
                  <a:moveTo>
                    <a:pt x="3397650" y="361257"/>
                  </a:moveTo>
                  <a:lnTo>
                    <a:pt x="3194450" y="722514"/>
                  </a:lnTo>
                  <a:lnTo>
                    <a:pt x="203200" y="722514"/>
                  </a:lnTo>
                  <a:lnTo>
                    <a:pt x="0" y="361257"/>
                  </a:lnTo>
                  <a:lnTo>
                    <a:pt x="203200" y="0"/>
                  </a:lnTo>
                  <a:lnTo>
                    <a:pt x="3194450" y="0"/>
                  </a:lnTo>
                  <a:lnTo>
                    <a:pt x="3397650" y="361257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8" name="TextBox 8"/>
            <p:cNvSpPr txBox="1"/>
            <p:nvPr/>
          </p:nvSpPr>
          <p:spPr>
            <a:xfrm>
              <a:off x="114300" y="-38100"/>
              <a:ext cx="3169050" cy="7606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8819511" y="8960941"/>
            <a:ext cx="14083145" cy="2652117"/>
            <a:chOff x="0" y="0"/>
            <a:chExt cx="3709141" cy="6985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3709141" cy="698500"/>
            </a:xfrm>
            <a:custGeom>
              <a:avLst/>
              <a:gdLst/>
              <a:ahLst/>
              <a:cxnLst/>
              <a:rect l="l" t="t" r="r" b="b"/>
              <a:pathLst>
                <a:path w="3709141" h="698500">
                  <a:moveTo>
                    <a:pt x="3709141" y="349250"/>
                  </a:moveTo>
                  <a:lnTo>
                    <a:pt x="3505941" y="698500"/>
                  </a:lnTo>
                  <a:lnTo>
                    <a:pt x="203200" y="698500"/>
                  </a:lnTo>
                  <a:lnTo>
                    <a:pt x="0" y="349250"/>
                  </a:lnTo>
                  <a:lnTo>
                    <a:pt x="203200" y="0"/>
                  </a:lnTo>
                  <a:lnTo>
                    <a:pt x="3505941" y="0"/>
                  </a:lnTo>
                  <a:lnTo>
                    <a:pt x="3709141" y="34925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11" name="TextBox 11"/>
            <p:cNvSpPr txBox="1"/>
            <p:nvPr/>
          </p:nvSpPr>
          <p:spPr>
            <a:xfrm>
              <a:off x="114300" y="-38100"/>
              <a:ext cx="3480541" cy="7366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2" name="Freeform 12"/>
          <p:cNvSpPr/>
          <p:nvPr/>
        </p:nvSpPr>
        <p:spPr>
          <a:xfrm flipH="1">
            <a:off x="9467886" y="1364159"/>
            <a:ext cx="9388876" cy="7827127"/>
          </a:xfrm>
          <a:custGeom>
            <a:avLst/>
            <a:gdLst/>
            <a:ahLst/>
            <a:cxnLst/>
            <a:rect l="l" t="t" r="r" b="b"/>
            <a:pathLst>
              <a:path w="9388876" h="7827127">
                <a:moveTo>
                  <a:pt x="9388876" y="0"/>
                </a:moveTo>
                <a:lnTo>
                  <a:pt x="0" y="0"/>
                </a:lnTo>
                <a:lnTo>
                  <a:pt x="0" y="7827127"/>
                </a:lnTo>
                <a:lnTo>
                  <a:pt x="9388876" y="7827127"/>
                </a:lnTo>
                <a:lnTo>
                  <a:pt x="9388876" y="0"/>
                </a:lnTo>
                <a:close/>
              </a:path>
            </a:pathLst>
          </a:custGeom>
          <a:blipFill>
            <a:blip r:embed="rId3"/>
            <a:stretch>
              <a:fillRect l="-12803" r="-12245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0" y="617220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3984737" y="332821"/>
            <a:ext cx="3030925" cy="2250462"/>
          </a:xfrm>
          <a:custGeom>
            <a:avLst/>
            <a:gdLst/>
            <a:ahLst/>
            <a:cxnLst/>
            <a:rect l="l" t="t" r="r" b="b"/>
            <a:pathLst>
              <a:path w="3030925" h="2250462">
                <a:moveTo>
                  <a:pt x="0" y="0"/>
                </a:moveTo>
                <a:lnTo>
                  <a:pt x="3030925" y="0"/>
                </a:lnTo>
                <a:lnTo>
                  <a:pt x="3030925" y="2250462"/>
                </a:lnTo>
                <a:lnTo>
                  <a:pt x="0" y="225046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5" name="TextBox 15"/>
          <p:cNvSpPr txBox="1"/>
          <p:nvPr/>
        </p:nvSpPr>
        <p:spPr>
          <a:xfrm>
            <a:off x="1532513" y="3908227"/>
            <a:ext cx="7935373" cy="20588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8318"/>
              </a:lnSpc>
            </a:pPr>
            <a:r>
              <a:rPr lang="en-US" sz="5941">
                <a:solidFill>
                  <a:srgbClr val="FFFFFE"/>
                </a:solidFill>
                <a:latin typeface="Playfair Display Bold"/>
              </a:rPr>
              <a:t>CLIENT ET SERVEUR</a:t>
            </a:r>
          </a:p>
          <a:p>
            <a:pPr algn="l">
              <a:lnSpc>
                <a:spcPts val="8318"/>
              </a:lnSpc>
            </a:pPr>
            <a:r>
              <a:rPr lang="en-US" sz="5941">
                <a:solidFill>
                  <a:srgbClr val="F4505D"/>
                </a:solidFill>
                <a:latin typeface="Playfair Display Bold"/>
              </a:rPr>
              <a:t>                 IRC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1871545" y="432661"/>
            <a:ext cx="4437998" cy="59603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947"/>
              </a:lnSpc>
            </a:pPr>
            <a:r>
              <a:rPr lang="en-US" sz="3533">
                <a:solidFill>
                  <a:srgbClr val="FFFFFF"/>
                </a:solidFill>
                <a:latin typeface="Open Sans Bold Italics"/>
              </a:rPr>
              <a:t>Epitech 2024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11760571" y="9559065"/>
            <a:ext cx="6084556" cy="41941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FFFFFF"/>
                </a:solidFill>
                <a:latin typeface="Open Sans Bold Italics"/>
              </a:rPr>
              <a:t>par: Lucas, Setayesh et William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1" r="-4229" b="-226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5770701" y="4371975"/>
            <a:ext cx="5236890" cy="1543050"/>
            <a:chOff x="0" y="0"/>
            <a:chExt cx="1379263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1379263" cy="406400"/>
            </a:xfrm>
            <a:custGeom>
              <a:avLst/>
              <a:gdLst/>
              <a:ahLst/>
              <a:cxnLst/>
              <a:rect l="l" t="t" r="r" b="b"/>
              <a:pathLst>
                <a:path w="1379263" h="406400">
                  <a:moveTo>
                    <a:pt x="1176063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1176063" y="406400"/>
                  </a:lnTo>
                  <a:lnTo>
                    <a:pt x="1379263" y="203200"/>
                  </a:lnTo>
                  <a:lnTo>
                    <a:pt x="1176063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2400" y="-57150"/>
              <a:ext cx="1074463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776567"/>
            <a:ext cx="3373097" cy="2723438"/>
            <a:chOff x="0" y="0"/>
            <a:chExt cx="6350000" cy="5126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325208" y="7188014"/>
            <a:ext cx="2353908" cy="1900546"/>
            <a:chOff x="0" y="0"/>
            <a:chExt cx="6350000" cy="51269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762543" y="9500006"/>
            <a:ext cx="6039807" cy="1558519"/>
            <a:chOff x="0" y="0"/>
            <a:chExt cx="1590731" cy="4104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0731" cy="410474"/>
            </a:xfrm>
            <a:custGeom>
              <a:avLst/>
              <a:gdLst/>
              <a:ahLst/>
              <a:cxnLst/>
              <a:rect l="l" t="t" r="r" b="b"/>
              <a:pathLst>
                <a:path w="1590731" h="410474">
                  <a:moveTo>
                    <a:pt x="1590731" y="0"/>
                  </a:moveTo>
                  <a:lnTo>
                    <a:pt x="0" y="0"/>
                  </a:lnTo>
                  <a:lnTo>
                    <a:pt x="101600" y="205237"/>
                  </a:lnTo>
                  <a:lnTo>
                    <a:pt x="0" y="410474"/>
                  </a:lnTo>
                  <a:lnTo>
                    <a:pt x="1590731" y="410474"/>
                  </a:lnTo>
                  <a:lnTo>
                    <a:pt x="1489131" y="205237"/>
                  </a:lnTo>
                  <a:lnTo>
                    <a:pt x="1590731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88900" y="-57150"/>
              <a:ext cx="1412931" cy="467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5436213" y="4317198"/>
            <a:ext cx="6649981" cy="4771361"/>
          </a:xfrm>
          <a:custGeom>
            <a:avLst/>
            <a:gdLst/>
            <a:ahLst/>
            <a:cxnLst/>
            <a:rect l="l" t="t" r="r" b="b"/>
            <a:pathLst>
              <a:path w="6649981" h="4771361">
                <a:moveTo>
                  <a:pt x="0" y="0"/>
                </a:moveTo>
                <a:lnTo>
                  <a:pt x="6649981" y="0"/>
                </a:lnTo>
                <a:lnTo>
                  <a:pt x="6649981" y="4771361"/>
                </a:lnTo>
                <a:lnTo>
                  <a:pt x="0" y="477136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3264524" y="2679306"/>
            <a:ext cx="1124923" cy="758812"/>
          </a:xfrm>
          <a:custGeom>
            <a:avLst/>
            <a:gdLst/>
            <a:ahLst/>
            <a:cxnLst/>
            <a:rect l="l" t="t" r="r" b="b"/>
            <a:pathLst>
              <a:path w="1124923" h="758812">
                <a:moveTo>
                  <a:pt x="0" y="0"/>
                </a:moveTo>
                <a:lnTo>
                  <a:pt x="1124924" y="0"/>
                </a:lnTo>
                <a:lnTo>
                  <a:pt x="1124924" y="758812"/>
                </a:lnTo>
                <a:lnTo>
                  <a:pt x="0" y="758812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5208713" y="438506"/>
            <a:ext cx="2468116" cy="2723438"/>
          </a:xfrm>
          <a:custGeom>
            <a:avLst/>
            <a:gdLst/>
            <a:ahLst/>
            <a:cxnLst/>
            <a:rect l="l" t="t" r="r" b="b"/>
            <a:pathLst>
              <a:path w="2468116" h="2723438">
                <a:moveTo>
                  <a:pt x="0" y="0"/>
                </a:moveTo>
                <a:lnTo>
                  <a:pt x="2468116" y="0"/>
                </a:lnTo>
                <a:lnTo>
                  <a:pt x="2468116" y="2723438"/>
                </a:lnTo>
                <a:lnTo>
                  <a:pt x="0" y="272343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0" y="182365"/>
            <a:ext cx="3389801" cy="3235719"/>
          </a:xfrm>
          <a:custGeom>
            <a:avLst/>
            <a:gdLst/>
            <a:ahLst/>
            <a:cxnLst/>
            <a:rect l="l" t="t" r="r" b="b"/>
            <a:pathLst>
              <a:path w="3389801" h="3235719">
                <a:moveTo>
                  <a:pt x="0" y="0"/>
                </a:moveTo>
                <a:lnTo>
                  <a:pt x="3389801" y="0"/>
                </a:lnTo>
                <a:lnTo>
                  <a:pt x="3389801" y="3235720"/>
                </a:lnTo>
                <a:lnTo>
                  <a:pt x="0" y="323572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4634980" y="5642717"/>
            <a:ext cx="3615583" cy="3615583"/>
          </a:xfrm>
          <a:custGeom>
            <a:avLst/>
            <a:gdLst/>
            <a:ahLst/>
            <a:cxnLst/>
            <a:rect l="l" t="t" r="r" b="b"/>
            <a:pathLst>
              <a:path w="3615583" h="3615583">
                <a:moveTo>
                  <a:pt x="0" y="0"/>
                </a:moveTo>
                <a:lnTo>
                  <a:pt x="3615583" y="0"/>
                </a:lnTo>
                <a:lnTo>
                  <a:pt x="3615583" y="3615583"/>
                </a:lnTo>
                <a:lnTo>
                  <a:pt x="0" y="361558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4554328" y="2574531"/>
            <a:ext cx="8413750" cy="86358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5000">
                <a:solidFill>
                  <a:srgbClr val="000000"/>
                </a:solidFill>
                <a:latin typeface="Cherry Bomb One"/>
              </a:rPr>
              <a:t>Merci pour votre attention!</a:t>
            </a:r>
          </a:p>
        </p:txBody>
      </p:sp>
      <p:grpSp>
        <p:nvGrpSpPr>
          <p:cNvPr id="19" name="Group 19"/>
          <p:cNvGrpSpPr/>
          <p:nvPr/>
        </p:nvGrpSpPr>
        <p:grpSpPr>
          <a:xfrm>
            <a:off x="4712480" y="513408"/>
            <a:ext cx="8863039" cy="1543050"/>
            <a:chOff x="0" y="0"/>
            <a:chExt cx="2334298" cy="406400"/>
          </a:xfrm>
        </p:grpSpPr>
        <p:sp>
          <p:nvSpPr>
            <p:cNvPr id="20" name="Freeform 20"/>
            <p:cNvSpPr/>
            <p:nvPr/>
          </p:nvSpPr>
          <p:spPr>
            <a:xfrm>
              <a:off x="0" y="0"/>
              <a:ext cx="2334298" cy="406400"/>
            </a:xfrm>
            <a:custGeom>
              <a:avLst/>
              <a:gdLst/>
              <a:ahLst/>
              <a:cxnLst/>
              <a:rect l="l" t="t" r="r" b="b"/>
              <a:pathLst>
                <a:path w="2334298" h="406400">
                  <a:moveTo>
                    <a:pt x="213109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131098" y="406400"/>
                  </a:lnTo>
                  <a:lnTo>
                    <a:pt x="2334298" y="203200"/>
                  </a:lnTo>
                  <a:lnTo>
                    <a:pt x="2131098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21" name="TextBox 21"/>
            <p:cNvSpPr txBox="1"/>
            <p:nvPr/>
          </p:nvSpPr>
          <p:spPr>
            <a:xfrm>
              <a:off x="152400" y="-57150"/>
              <a:ext cx="202949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22" name="TextBox 22"/>
          <p:cNvSpPr txBox="1"/>
          <p:nvPr/>
        </p:nvSpPr>
        <p:spPr>
          <a:xfrm>
            <a:off x="7859063" y="971550"/>
            <a:ext cx="8863039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 u="none" strike="noStrike">
                <a:solidFill>
                  <a:srgbClr val="FFFFFE"/>
                </a:solidFill>
                <a:latin typeface="Open Sans Extra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2" r="-3676" b="-23306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4712480" y="513408"/>
            <a:ext cx="8863039" cy="1543050"/>
            <a:chOff x="0" y="0"/>
            <a:chExt cx="2334298" cy="40640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2334298" cy="406400"/>
            </a:xfrm>
            <a:custGeom>
              <a:avLst/>
              <a:gdLst/>
              <a:ahLst/>
              <a:cxnLst/>
              <a:rect l="l" t="t" r="r" b="b"/>
              <a:pathLst>
                <a:path w="2334298" h="406400">
                  <a:moveTo>
                    <a:pt x="213109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131098" y="406400"/>
                  </a:lnTo>
                  <a:lnTo>
                    <a:pt x="2334298" y="203200"/>
                  </a:lnTo>
                  <a:lnTo>
                    <a:pt x="2131098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152400" y="-57150"/>
              <a:ext cx="202949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0" y="6776567"/>
            <a:ext cx="3373097" cy="2723438"/>
            <a:chOff x="0" y="0"/>
            <a:chExt cx="6350000" cy="512699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8" name="Group 8"/>
          <p:cNvGrpSpPr/>
          <p:nvPr/>
        </p:nvGrpSpPr>
        <p:grpSpPr>
          <a:xfrm>
            <a:off x="-1325208" y="7188014"/>
            <a:ext cx="2353908" cy="1900546"/>
            <a:chOff x="0" y="0"/>
            <a:chExt cx="6350000" cy="512699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10" name="Group 10"/>
          <p:cNvGrpSpPr/>
          <p:nvPr/>
        </p:nvGrpSpPr>
        <p:grpSpPr>
          <a:xfrm>
            <a:off x="12762543" y="9500006"/>
            <a:ext cx="6039807" cy="1558519"/>
            <a:chOff x="0" y="0"/>
            <a:chExt cx="1590731" cy="410474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1590731" cy="410474"/>
            </a:xfrm>
            <a:custGeom>
              <a:avLst/>
              <a:gdLst/>
              <a:ahLst/>
              <a:cxnLst/>
              <a:rect l="l" t="t" r="r" b="b"/>
              <a:pathLst>
                <a:path w="1590731" h="410474">
                  <a:moveTo>
                    <a:pt x="1590731" y="0"/>
                  </a:moveTo>
                  <a:lnTo>
                    <a:pt x="0" y="0"/>
                  </a:lnTo>
                  <a:lnTo>
                    <a:pt x="101600" y="205237"/>
                  </a:lnTo>
                  <a:lnTo>
                    <a:pt x="0" y="410474"/>
                  </a:lnTo>
                  <a:lnTo>
                    <a:pt x="1590731" y="410474"/>
                  </a:lnTo>
                  <a:lnTo>
                    <a:pt x="1489131" y="205237"/>
                  </a:lnTo>
                  <a:lnTo>
                    <a:pt x="1590731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12" name="TextBox 12"/>
            <p:cNvSpPr txBox="1"/>
            <p:nvPr/>
          </p:nvSpPr>
          <p:spPr>
            <a:xfrm>
              <a:off x="88900" y="-57150"/>
              <a:ext cx="1412931" cy="467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13" name="Freeform 13"/>
          <p:cNvSpPr/>
          <p:nvPr/>
        </p:nvSpPr>
        <p:spPr>
          <a:xfrm>
            <a:off x="202381" y="193297"/>
            <a:ext cx="2257750" cy="2608745"/>
          </a:xfrm>
          <a:custGeom>
            <a:avLst/>
            <a:gdLst/>
            <a:ahLst/>
            <a:cxnLst/>
            <a:rect l="l" t="t" r="r" b="b"/>
            <a:pathLst>
              <a:path w="2257750" h="2608745">
                <a:moveTo>
                  <a:pt x="0" y="0"/>
                </a:moveTo>
                <a:lnTo>
                  <a:pt x="2257750" y="0"/>
                </a:lnTo>
                <a:lnTo>
                  <a:pt x="2257750" y="2608744"/>
                </a:lnTo>
                <a:lnTo>
                  <a:pt x="0" y="260874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5260875" y="6833914"/>
            <a:ext cx="3027125" cy="2666092"/>
          </a:xfrm>
          <a:custGeom>
            <a:avLst/>
            <a:gdLst/>
            <a:ahLst/>
            <a:cxnLst/>
            <a:rect l="l" t="t" r="r" b="b"/>
            <a:pathLst>
              <a:path w="3027125" h="2666092">
                <a:moveTo>
                  <a:pt x="0" y="0"/>
                </a:moveTo>
                <a:lnTo>
                  <a:pt x="3027125" y="0"/>
                </a:lnTo>
                <a:lnTo>
                  <a:pt x="3027125" y="2666092"/>
                </a:lnTo>
                <a:lnTo>
                  <a:pt x="0" y="2666092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4928026" y="-559731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3774964" y="4530110"/>
            <a:ext cx="10738072" cy="4607609"/>
          </a:xfrm>
          <a:custGeom>
            <a:avLst/>
            <a:gdLst/>
            <a:ahLst/>
            <a:cxnLst/>
            <a:rect l="l" t="t" r="r" b="b"/>
            <a:pathLst>
              <a:path w="10738072" h="4607609">
                <a:moveTo>
                  <a:pt x="0" y="0"/>
                </a:moveTo>
                <a:lnTo>
                  <a:pt x="10738072" y="0"/>
                </a:lnTo>
                <a:lnTo>
                  <a:pt x="10738072" y="4607609"/>
                </a:lnTo>
                <a:lnTo>
                  <a:pt x="0" y="460760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7" name="TextBox 17"/>
          <p:cNvSpPr txBox="1"/>
          <p:nvPr/>
        </p:nvSpPr>
        <p:spPr>
          <a:xfrm>
            <a:off x="7435186" y="2463186"/>
            <a:ext cx="5044321" cy="206692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60"/>
              </a:lnSpc>
            </a:pPr>
            <a:r>
              <a:rPr lang="en-US" sz="2900">
                <a:solidFill>
                  <a:srgbClr val="274169"/>
                </a:solidFill>
                <a:latin typeface="Open Sans Bold Italics"/>
              </a:rPr>
              <a:t>Chat</a:t>
            </a:r>
            <a:r>
              <a:rPr lang="en-US" sz="2900">
                <a:solidFill>
                  <a:srgbClr val="000000"/>
                </a:solidFill>
                <a:latin typeface="Open Sans Bold Italics"/>
              </a:rPr>
              <a:t> IRC, 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274169"/>
                </a:solidFill>
                <a:latin typeface="Open Sans Bold Italics"/>
              </a:rPr>
              <a:t>NodeJS</a:t>
            </a:r>
            <a:r>
              <a:rPr lang="en-US" sz="2900">
                <a:solidFill>
                  <a:srgbClr val="000000"/>
                </a:solidFill>
                <a:latin typeface="Open Sans Bold Italics"/>
              </a:rPr>
              <a:t>/ExpressJS (backend), </a:t>
            </a:r>
          </a:p>
          <a:p>
            <a:pPr>
              <a:lnSpc>
                <a:spcPts val="4060"/>
              </a:lnSpc>
            </a:pPr>
            <a:r>
              <a:rPr lang="en-US" sz="2900">
                <a:solidFill>
                  <a:srgbClr val="274169"/>
                </a:solidFill>
                <a:latin typeface="Open Sans Bold Italics"/>
              </a:rPr>
              <a:t>ReactJS</a:t>
            </a:r>
            <a:r>
              <a:rPr lang="en-US" sz="2900">
                <a:solidFill>
                  <a:srgbClr val="000000"/>
                </a:solidFill>
                <a:latin typeface="Open Sans Bold Italics"/>
              </a:rPr>
              <a:t> (frontend)</a:t>
            </a: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5773237" y="962999"/>
            <a:ext cx="9154788" cy="101219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059"/>
              </a:lnSpc>
            </a:pPr>
            <a:r>
              <a:rPr lang="en-US" sz="2899">
                <a:solidFill>
                  <a:srgbClr val="FFFFFE"/>
                </a:solidFill>
                <a:latin typeface="Open Sans Extra Bold"/>
              </a:rPr>
              <a:t>INTRODUCTION À NOTRE PROJET IRC</a:t>
            </a:r>
          </a:p>
          <a:p>
            <a:pPr>
              <a:lnSpc>
                <a:spcPts val="4059"/>
              </a:lnSpc>
            </a:pPr>
            <a:endParaRPr lang="en-US" sz="2899">
              <a:solidFill>
                <a:srgbClr val="FFFFFE"/>
              </a:solidFill>
              <a:latin typeface="Open Sans Extra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11320266" y="3586366"/>
            <a:ext cx="5939433" cy="214912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247"/>
              </a:lnSpc>
            </a:pPr>
            <a:r>
              <a:rPr lang="en-US" sz="3034">
                <a:solidFill>
                  <a:srgbClr val="274169"/>
                </a:solidFill>
                <a:latin typeface="Open Sans Bold Italics"/>
              </a:rPr>
              <a:t>Interface</a:t>
            </a:r>
            <a:r>
              <a:rPr lang="en-US" sz="3034">
                <a:solidFill>
                  <a:srgbClr val="000000"/>
                </a:solidFill>
                <a:latin typeface="Open Sans Bold Italics"/>
              </a:rPr>
              <a:t> intuitive, </a:t>
            </a:r>
          </a:p>
          <a:p>
            <a:pPr>
              <a:lnSpc>
                <a:spcPts val="4247"/>
              </a:lnSpc>
            </a:pPr>
            <a:r>
              <a:rPr lang="en-US" sz="3034">
                <a:solidFill>
                  <a:srgbClr val="000000"/>
                </a:solidFill>
                <a:latin typeface="Open Sans Bold Italics"/>
              </a:rPr>
              <a:t>technologie moderne, </a:t>
            </a:r>
          </a:p>
          <a:p>
            <a:pPr>
              <a:lnSpc>
                <a:spcPts val="4247"/>
              </a:lnSpc>
            </a:pPr>
            <a:r>
              <a:rPr lang="en-US" sz="3034">
                <a:solidFill>
                  <a:srgbClr val="000000"/>
                </a:solidFill>
                <a:latin typeface="Open Sans Bold Italics"/>
              </a:rPr>
              <a:t>expérience utilisateur améliorée</a:t>
            </a:r>
          </a:p>
          <a:p>
            <a:pPr>
              <a:lnSpc>
                <a:spcPts val="4540"/>
              </a:lnSpc>
            </a:pPr>
            <a:endParaRPr lang="en-US" sz="3034">
              <a:solidFill>
                <a:srgbClr val="000000"/>
              </a:solidFill>
              <a:latin typeface="Open Sans Bold Italics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3151793" y="3087730"/>
            <a:ext cx="3925491" cy="160718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"/>
              </a:rPr>
              <a:t> </a:t>
            </a:r>
            <a:r>
              <a:rPr lang="en-US" sz="3100">
                <a:solidFill>
                  <a:srgbClr val="000000"/>
                </a:solidFill>
                <a:latin typeface="Open Sans Bold Italics"/>
              </a:rPr>
              <a:t>Fonctionnalités IRC,</a:t>
            </a: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 Bold Italics"/>
              </a:rPr>
              <a:t> </a:t>
            </a:r>
            <a:r>
              <a:rPr lang="en-US" sz="3100">
                <a:solidFill>
                  <a:srgbClr val="274169"/>
                </a:solidFill>
                <a:latin typeface="Open Sans Bold Italics"/>
              </a:rPr>
              <a:t>multi-connexions</a:t>
            </a:r>
            <a:r>
              <a:rPr lang="en-US" sz="3100">
                <a:solidFill>
                  <a:srgbClr val="000000"/>
                </a:solidFill>
                <a:latin typeface="Open Sans Bold Italics"/>
              </a:rPr>
              <a:t>,</a:t>
            </a:r>
          </a:p>
          <a:p>
            <a:pPr>
              <a:lnSpc>
                <a:spcPts val="4340"/>
              </a:lnSpc>
            </a:pPr>
            <a:r>
              <a:rPr lang="en-US" sz="3100">
                <a:solidFill>
                  <a:srgbClr val="000000"/>
                </a:solidFill>
                <a:latin typeface="Open Sans Bold Italics"/>
              </a:rPr>
              <a:t>gestion </a:t>
            </a:r>
            <a:r>
              <a:rPr lang="en-US" sz="3100">
                <a:solidFill>
                  <a:srgbClr val="274169"/>
                </a:solidFill>
                <a:latin typeface="Open Sans Bold Italics"/>
              </a:rPr>
              <a:t>multi-canaux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13" r="-4229" b="-110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776567"/>
            <a:ext cx="3373097" cy="2723438"/>
            <a:chOff x="0" y="0"/>
            <a:chExt cx="6350000" cy="5126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1325208" y="7188014"/>
            <a:ext cx="2353908" cy="1900546"/>
            <a:chOff x="0" y="0"/>
            <a:chExt cx="6350000" cy="512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762543" y="9500006"/>
            <a:ext cx="6039807" cy="1558519"/>
            <a:chOff x="0" y="0"/>
            <a:chExt cx="1590731" cy="4104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0731" cy="410474"/>
            </a:xfrm>
            <a:custGeom>
              <a:avLst/>
              <a:gdLst/>
              <a:ahLst/>
              <a:cxnLst/>
              <a:rect l="l" t="t" r="r" b="b"/>
              <a:pathLst>
                <a:path w="1590731" h="410474">
                  <a:moveTo>
                    <a:pt x="1590731" y="0"/>
                  </a:moveTo>
                  <a:lnTo>
                    <a:pt x="0" y="0"/>
                  </a:lnTo>
                  <a:lnTo>
                    <a:pt x="101600" y="205237"/>
                  </a:lnTo>
                  <a:lnTo>
                    <a:pt x="0" y="410474"/>
                  </a:lnTo>
                  <a:lnTo>
                    <a:pt x="1590731" y="410474"/>
                  </a:lnTo>
                  <a:lnTo>
                    <a:pt x="1489131" y="205237"/>
                  </a:lnTo>
                  <a:lnTo>
                    <a:pt x="1590731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8900" y="-57150"/>
              <a:ext cx="1412931" cy="467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61040" y="238142"/>
            <a:ext cx="2019411" cy="2290053"/>
          </a:xfrm>
          <a:custGeom>
            <a:avLst/>
            <a:gdLst/>
            <a:ahLst/>
            <a:cxnLst/>
            <a:rect l="l" t="t" r="r" b="b"/>
            <a:pathLst>
              <a:path w="2019411" h="2290053">
                <a:moveTo>
                  <a:pt x="0" y="0"/>
                </a:moveTo>
                <a:lnTo>
                  <a:pt x="2019410" y="0"/>
                </a:lnTo>
                <a:lnTo>
                  <a:pt x="2019410" y="2290053"/>
                </a:lnTo>
                <a:lnTo>
                  <a:pt x="0" y="229005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5899443" y="5631541"/>
            <a:ext cx="2388557" cy="4114800"/>
          </a:xfrm>
          <a:custGeom>
            <a:avLst/>
            <a:gdLst/>
            <a:ahLst/>
            <a:cxnLst/>
            <a:rect l="l" t="t" r="r" b="b"/>
            <a:pathLst>
              <a:path w="2388557" h="4114800">
                <a:moveTo>
                  <a:pt x="0" y="0"/>
                </a:moveTo>
                <a:lnTo>
                  <a:pt x="2388557" y="0"/>
                </a:lnTo>
                <a:lnTo>
                  <a:pt x="23885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2370892" y="5801981"/>
            <a:ext cx="3161839" cy="1437199"/>
          </a:xfrm>
          <a:custGeom>
            <a:avLst/>
            <a:gdLst/>
            <a:ahLst/>
            <a:cxnLst/>
            <a:rect l="l" t="t" r="r" b="b"/>
            <a:pathLst>
              <a:path w="3161839" h="1437199">
                <a:moveTo>
                  <a:pt x="0" y="0"/>
                </a:moveTo>
                <a:lnTo>
                  <a:pt x="3161839" y="0"/>
                </a:lnTo>
                <a:lnTo>
                  <a:pt x="3161839" y="1437200"/>
                </a:lnTo>
                <a:lnTo>
                  <a:pt x="0" y="14372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3166081" y="3105026"/>
            <a:ext cx="1571461" cy="1571461"/>
          </a:xfrm>
          <a:custGeom>
            <a:avLst/>
            <a:gdLst/>
            <a:ahLst/>
            <a:cxnLst/>
            <a:rect l="l" t="t" r="r" b="b"/>
            <a:pathLst>
              <a:path w="1571461" h="1571461">
                <a:moveTo>
                  <a:pt x="0" y="0"/>
                </a:moveTo>
                <a:lnTo>
                  <a:pt x="1571461" y="0"/>
                </a:lnTo>
                <a:lnTo>
                  <a:pt x="1571461" y="1571461"/>
                </a:lnTo>
                <a:lnTo>
                  <a:pt x="0" y="1571461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14687550" y="-475983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>
            <a:off x="10390386" y="5801981"/>
            <a:ext cx="1870095" cy="1870095"/>
          </a:xfrm>
          <a:custGeom>
            <a:avLst/>
            <a:gdLst/>
            <a:ahLst/>
            <a:cxnLst/>
            <a:rect l="l" t="t" r="r" b="b"/>
            <a:pathLst>
              <a:path w="1870095" h="1870095">
                <a:moveTo>
                  <a:pt x="0" y="0"/>
                </a:moveTo>
                <a:lnTo>
                  <a:pt x="1870096" y="0"/>
                </a:lnTo>
                <a:lnTo>
                  <a:pt x="1870096" y="1870096"/>
                </a:lnTo>
                <a:lnTo>
                  <a:pt x="0" y="1870096"/>
                </a:lnTo>
                <a:lnTo>
                  <a:pt x="0" y="0"/>
                </a:lnTo>
                <a:close/>
              </a:path>
            </a:pathLst>
          </a:custGeom>
          <a:blipFill>
            <a:blip r:embed="rId12"/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>
            <a:off x="10390386" y="3105026"/>
            <a:ext cx="1823213" cy="1823213"/>
          </a:xfrm>
          <a:custGeom>
            <a:avLst/>
            <a:gdLst/>
            <a:ahLst/>
            <a:cxnLst/>
            <a:rect l="l" t="t" r="r" b="b"/>
            <a:pathLst>
              <a:path w="1823213" h="1823213">
                <a:moveTo>
                  <a:pt x="0" y="0"/>
                </a:moveTo>
                <a:lnTo>
                  <a:pt x="1823213" y="0"/>
                </a:lnTo>
                <a:lnTo>
                  <a:pt x="1823213" y="1823213"/>
                </a:lnTo>
                <a:lnTo>
                  <a:pt x="0" y="1823213"/>
                </a:lnTo>
                <a:lnTo>
                  <a:pt x="0" y="0"/>
                </a:lnTo>
                <a:close/>
              </a:path>
            </a:pathLst>
          </a:custGeom>
          <a:blipFill>
            <a:blip r:embed="rId13"/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-332812" y="2356298"/>
            <a:ext cx="9147374" cy="5143881"/>
          </a:xfrm>
          <a:custGeom>
            <a:avLst/>
            <a:gdLst/>
            <a:ahLst/>
            <a:cxnLst/>
            <a:rect l="l" t="t" r="r" b="b"/>
            <a:pathLst>
              <a:path w="9147374" h="5143881">
                <a:moveTo>
                  <a:pt x="0" y="0"/>
                </a:moveTo>
                <a:lnTo>
                  <a:pt x="9147374" y="0"/>
                </a:lnTo>
                <a:lnTo>
                  <a:pt x="9147374" y="5143881"/>
                </a:lnTo>
                <a:lnTo>
                  <a:pt x="0" y="5143881"/>
                </a:lnTo>
                <a:lnTo>
                  <a:pt x="0" y="0"/>
                </a:lnTo>
                <a:close/>
              </a:path>
            </a:pathLst>
          </a:custGeom>
          <a:blipFill>
            <a:blip r:embed="rId14"/>
            <a:stretch>
              <a:fillRect/>
            </a:stretch>
          </a:blipFill>
        </p:spPr>
      </p:sp>
      <p:grpSp>
        <p:nvGrpSpPr>
          <p:cNvPr id="18" name="Group 18"/>
          <p:cNvGrpSpPr/>
          <p:nvPr/>
        </p:nvGrpSpPr>
        <p:grpSpPr>
          <a:xfrm>
            <a:off x="4712480" y="513408"/>
            <a:ext cx="8863039" cy="1543050"/>
            <a:chOff x="0" y="0"/>
            <a:chExt cx="2334298" cy="40640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2334298" cy="406400"/>
            </a:xfrm>
            <a:custGeom>
              <a:avLst/>
              <a:gdLst/>
              <a:ahLst/>
              <a:cxnLst/>
              <a:rect l="l" t="t" r="r" b="b"/>
              <a:pathLst>
                <a:path w="2334298" h="406400">
                  <a:moveTo>
                    <a:pt x="213109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131098" y="406400"/>
                  </a:lnTo>
                  <a:lnTo>
                    <a:pt x="2334298" y="203200"/>
                  </a:lnTo>
                  <a:lnTo>
                    <a:pt x="2131098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20" name="TextBox 20"/>
            <p:cNvSpPr txBox="1"/>
            <p:nvPr/>
          </p:nvSpPr>
          <p:spPr>
            <a:xfrm>
              <a:off x="152400" y="-57150"/>
              <a:ext cx="202949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21" name="TextBox 21"/>
          <p:cNvSpPr txBox="1"/>
          <p:nvPr/>
        </p:nvSpPr>
        <p:spPr>
          <a:xfrm>
            <a:off x="6780421" y="982157"/>
            <a:ext cx="4757261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>
                <a:solidFill>
                  <a:srgbClr val="FFFFFE"/>
                </a:solidFill>
                <a:latin typeface="Open Sans Extra Bold"/>
              </a:rPr>
              <a:t>TECHNOLOGIES UTILISÉES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13" r="-4229" b="-110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776567"/>
            <a:ext cx="3373097" cy="2723438"/>
            <a:chOff x="0" y="0"/>
            <a:chExt cx="6350000" cy="5126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1325208" y="7188014"/>
            <a:ext cx="2353908" cy="1900546"/>
            <a:chOff x="0" y="0"/>
            <a:chExt cx="6350000" cy="512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762543" y="9500006"/>
            <a:ext cx="6039807" cy="1558519"/>
            <a:chOff x="0" y="0"/>
            <a:chExt cx="1590731" cy="4104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0731" cy="410474"/>
            </a:xfrm>
            <a:custGeom>
              <a:avLst/>
              <a:gdLst/>
              <a:ahLst/>
              <a:cxnLst/>
              <a:rect l="l" t="t" r="r" b="b"/>
              <a:pathLst>
                <a:path w="1590731" h="410474">
                  <a:moveTo>
                    <a:pt x="1590731" y="0"/>
                  </a:moveTo>
                  <a:lnTo>
                    <a:pt x="0" y="0"/>
                  </a:lnTo>
                  <a:lnTo>
                    <a:pt x="101600" y="205237"/>
                  </a:lnTo>
                  <a:lnTo>
                    <a:pt x="0" y="410474"/>
                  </a:lnTo>
                  <a:lnTo>
                    <a:pt x="1590731" y="410474"/>
                  </a:lnTo>
                  <a:lnTo>
                    <a:pt x="1489131" y="205237"/>
                  </a:lnTo>
                  <a:lnTo>
                    <a:pt x="1590731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8900" y="-57150"/>
              <a:ext cx="1412931" cy="467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-1325208" y="2747764"/>
            <a:ext cx="8198513" cy="5390522"/>
          </a:xfrm>
          <a:custGeom>
            <a:avLst/>
            <a:gdLst/>
            <a:ahLst/>
            <a:cxnLst/>
            <a:rect l="l" t="t" r="r" b="b"/>
            <a:pathLst>
              <a:path w="8198513" h="5390522">
                <a:moveTo>
                  <a:pt x="0" y="0"/>
                </a:moveTo>
                <a:lnTo>
                  <a:pt x="8198513" y="0"/>
                </a:lnTo>
                <a:lnTo>
                  <a:pt x="8198513" y="5390523"/>
                </a:lnTo>
                <a:lnTo>
                  <a:pt x="0" y="539052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-57692" y="0"/>
            <a:ext cx="3002585" cy="2000472"/>
          </a:xfrm>
          <a:custGeom>
            <a:avLst/>
            <a:gdLst/>
            <a:ahLst/>
            <a:cxnLst/>
            <a:rect l="l" t="t" r="r" b="b"/>
            <a:pathLst>
              <a:path w="3002585" h="2000472">
                <a:moveTo>
                  <a:pt x="0" y="0"/>
                </a:moveTo>
                <a:lnTo>
                  <a:pt x="3002586" y="0"/>
                </a:lnTo>
                <a:lnTo>
                  <a:pt x="3002586" y="2000472"/>
                </a:lnTo>
                <a:lnTo>
                  <a:pt x="0" y="20004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331623" y="7275434"/>
            <a:ext cx="3956377" cy="2281619"/>
          </a:xfrm>
          <a:custGeom>
            <a:avLst/>
            <a:gdLst/>
            <a:ahLst/>
            <a:cxnLst/>
            <a:rect l="l" t="t" r="r" b="b"/>
            <a:pathLst>
              <a:path w="3956377" h="2281619">
                <a:moveTo>
                  <a:pt x="0" y="0"/>
                </a:moveTo>
                <a:lnTo>
                  <a:pt x="3956377" y="0"/>
                </a:lnTo>
                <a:lnTo>
                  <a:pt x="3956377" y="2281620"/>
                </a:lnTo>
                <a:lnTo>
                  <a:pt x="0" y="22816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4767" r="-12298" b="-4767"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4687550" y="-47927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4682511" y="3250015"/>
            <a:ext cx="9649112" cy="393799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177" lvl="1" indent="-379088">
              <a:lnSpc>
                <a:spcPts val="6356"/>
              </a:lnSpc>
              <a:buFont typeface="Arial"/>
              <a:buChar char="•"/>
            </a:pPr>
            <a:r>
              <a:rPr lang="en-US" sz="3511">
                <a:solidFill>
                  <a:srgbClr val="000000"/>
                </a:solidFill>
                <a:latin typeface="Open Sans Bold Italics"/>
              </a:rPr>
              <a:t>Gestion de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multiples canaux</a:t>
            </a:r>
          </a:p>
          <a:p>
            <a:pPr marL="758177" lvl="1" indent="-379088">
              <a:lnSpc>
                <a:spcPts val="6356"/>
              </a:lnSpc>
              <a:buFont typeface="Arial"/>
              <a:buChar char="•"/>
            </a:pPr>
            <a:r>
              <a:rPr lang="en-US" sz="3511">
                <a:solidFill>
                  <a:srgbClr val="000000"/>
                </a:solidFill>
                <a:latin typeface="Open Sans Bold Italics"/>
              </a:rPr>
              <a:t>Possibilité de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rejoindre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,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créer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,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renommer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, et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supprimer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 des canaux</a:t>
            </a:r>
          </a:p>
          <a:p>
            <a:pPr marL="758177" lvl="1" indent="-379088">
              <a:lnSpc>
                <a:spcPts val="6356"/>
              </a:lnSpc>
              <a:buFont typeface="Arial"/>
              <a:buChar char="•"/>
            </a:pPr>
            <a:r>
              <a:rPr lang="en-US" sz="3511">
                <a:solidFill>
                  <a:srgbClr val="274169"/>
                </a:solidFill>
                <a:latin typeface="Open Sans Bold Italics"/>
              </a:rPr>
              <a:t>Notification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 lorsqu'un utilisateur rejoint ou quitte un canal</a:t>
            </a:r>
          </a:p>
        </p:txBody>
      </p:sp>
      <p:grpSp>
        <p:nvGrpSpPr>
          <p:cNvPr id="15" name="Group 15"/>
          <p:cNvGrpSpPr/>
          <p:nvPr/>
        </p:nvGrpSpPr>
        <p:grpSpPr>
          <a:xfrm>
            <a:off x="4712480" y="513408"/>
            <a:ext cx="8863039" cy="1543050"/>
            <a:chOff x="0" y="0"/>
            <a:chExt cx="2334298" cy="4064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2334298" cy="406400"/>
            </a:xfrm>
            <a:custGeom>
              <a:avLst/>
              <a:gdLst/>
              <a:ahLst/>
              <a:cxnLst/>
              <a:rect l="l" t="t" r="r" b="b"/>
              <a:pathLst>
                <a:path w="2334298" h="406400">
                  <a:moveTo>
                    <a:pt x="213109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131098" y="406400"/>
                  </a:lnTo>
                  <a:lnTo>
                    <a:pt x="2334298" y="203200"/>
                  </a:lnTo>
                  <a:lnTo>
                    <a:pt x="2131098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152400" y="-57150"/>
              <a:ext cx="202949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6195005" y="971550"/>
            <a:ext cx="8863039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 u="none" strike="noStrike">
                <a:solidFill>
                  <a:srgbClr val="FFFFFE"/>
                </a:solidFill>
                <a:latin typeface="Open Sans Extra Bold"/>
              </a:rPr>
              <a:t>FONCTIONNALITÉS DU SERVEUR 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13" r="-4229" b="-110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776567"/>
            <a:ext cx="3373097" cy="2723438"/>
            <a:chOff x="0" y="0"/>
            <a:chExt cx="6350000" cy="5126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1325208" y="7188014"/>
            <a:ext cx="2353908" cy="1900546"/>
            <a:chOff x="0" y="0"/>
            <a:chExt cx="6350000" cy="512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762543" y="9500006"/>
            <a:ext cx="6039807" cy="1558519"/>
            <a:chOff x="0" y="0"/>
            <a:chExt cx="1590731" cy="4104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0731" cy="410474"/>
            </a:xfrm>
            <a:custGeom>
              <a:avLst/>
              <a:gdLst/>
              <a:ahLst/>
              <a:cxnLst/>
              <a:rect l="l" t="t" r="r" b="b"/>
              <a:pathLst>
                <a:path w="1590731" h="410474">
                  <a:moveTo>
                    <a:pt x="1590731" y="0"/>
                  </a:moveTo>
                  <a:lnTo>
                    <a:pt x="0" y="0"/>
                  </a:lnTo>
                  <a:lnTo>
                    <a:pt x="101600" y="205237"/>
                  </a:lnTo>
                  <a:lnTo>
                    <a:pt x="0" y="410474"/>
                  </a:lnTo>
                  <a:lnTo>
                    <a:pt x="1590731" y="410474"/>
                  </a:lnTo>
                  <a:lnTo>
                    <a:pt x="1489131" y="205237"/>
                  </a:lnTo>
                  <a:lnTo>
                    <a:pt x="1590731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8900" y="-57150"/>
              <a:ext cx="1412931" cy="467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0" y="0"/>
            <a:ext cx="3091718" cy="2747764"/>
          </a:xfrm>
          <a:custGeom>
            <a:avLst/>
            <a:gdLst/>
            <a:ahLst/>
            <a:cxnLst/>
            <a:rect l="l" t="t" r="r" b="b"/>
            <a:pathLst>
              <a:path w="3091718" h="2747764">
                <a:moveTo>
                  <a:pt x="0" y="0"/>
                </a:moveTo>
                <a:lnTo>
                  <a:pt x="3091718" y="0"/>
                </a:lnTo>
                <a:lnTo>
                  <a:pt x="3091718" y="2747764"/>
                </a:lnTo>
                <a:lnTo>
                  <a:pt x="0" y="274776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14948950" y="7275364"/>
            <a:ext cx="3339050" cy="2224642"/>
          </a:xfrm>
          <a:custGeom>
            <a:avLst/>
            <a:gdLst/>
            <a:ahLst/>
            <a:cxnLst/>
            <a:rect l="l" t="t" r="r" b="b"/>
            <a:pathLst>
              <a:path w="3339050" h="2224642">
                <a:moveTo>
                  <a:pt x="0" y="0"/>
                </a:moveTo>
                <a:lnTo>
                  <a:pt x="3339050" y="0"/>
                </a:lnTo>
                <a:lnTo>
                  <a:pt x="3339050" y="2224642"/>
                </a:lnTo>
                <a:lnTo>
                  <a:pt x="0" y="222464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12" name="TextBox 12"/>
          <p:cNvSpPr txBox="1"/>
          <p:nvPr/>
        </p:nvSpPr>
        <p:spPr>
          <a:xfrm>
            <a:off x="4712480" y="2913426"/>
            <a:ext cx="11192148" cy="5224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58177" lvl="1" indent="-379088">
              <a:lnSpc>
                <a:spcPts val="7023"/>
              </a:lnSpc>
              <a:buFont typeface="Arial"/>
              <a:buChar char="•"/>
            </a:pPr>
            <a:r>
              <a:rPr lang="en-US" sz="3511">
                <a:solidFill>
                  <a:srgbClr val="000000"/>
                </a:solidFill>
                <a:latin typeface="Open Sans Bold Italics"/>
              </a:rPr>
              <a:t>Définir un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surnom</a:t>
            </a:r>
          </a:p>
          <a:p>
            <a:pPr marL="758177" lvl="1" indent="-379088">
              <a:lnSpc>
                <a:spcPts val="7023"/>
              </a:lnSpc>
              <a:buFont typeface="Arial"/>
              <a:buChar char="•"/>
            </a:pPr>
            <a:r>
              <a:rPr lang="en-US" sz="3511">
                <a:solidFill>
                  <a:srgbClr val="274169"/>
                </a:solidFill>
                <a:latin typeface="Open Sans Bold Italics"/>
              </a:rPr>
              <a:t>Lister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 les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canaux 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disponibles &amp;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utilisateurs</a:t>
            </a:r>
          </a:p>
          <a:p>
            <a:pPr marL="758177" lvl="1" indent="-379088">
              <a:lnSpc>
                <a:spcPts val="7023"/>
              </a:lnSpc>
              <a:buFont typeface="Arial"/>
              <a:buChar char="•"/>
            </a:pPr>
            <a:r>
              <a:rPr lang="en-US" sz="3511">
                <a:solidFill>
                  <a:srgbClr val="274169"/>
                </a:solidFill>
                <a:latin typeface="Open Sans Bold Italics"/>
              </a:rPr>
              <a:t>Créer 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et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supprimer 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des canaux</a:t>
            </a:r>
          </a:p>
          <a:p>
            <a:pPr marL="758177" lvl="1" indent="-379088">
              <a:lnSpc>
                <a:spcPts val="7023"/>
              </a:lnSpc>
              <a:buFont typeface="Arial"/>
              <a:buChar char="•"/>
            </a:pPr>
            <a:r>
              <a:rPr lang="en-US" sz="3511">
                <a:solidFill>
                  <a:srgbClr val="274169"/>
                </a:solidFill>
                <a:latin typeface="Open Sans Bold Italics"/>
              </a:rPr>
              <a:t>Rejoindre 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ou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quitter 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un canal</a:t>
            </a:r>
          </a:p>
          <a:p>
            <a:pPr marL="758177" lvl="1" indent="-379088">
              <a:lnSpc>
                <a:spcPts val="7023"/>
              </a:lnSpc>
              <a:buFont typeface="Arial"/>
              <a:buChar char="•"/>
            </a:pPr>
            <a:r>
              <a:rPr lang="en-US" sz="3511">
                <a:solidFill>
                  <a:srgbClr val="000000"/>
                </a:solidFill>
                <a:latin typeface="Open Sans Bold Italics"/>
              </a:rPr>
              <a:t>Envoyer des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messages </a:t>
            </a:r>
            <a:r>
              <a:rPr lang="en-US" sz="3511">
                <a:solidFill>
                  <a:srgbClr val="000000"/>
                </a:solidFill>
                <a:latin typeface="Open Sans Bold Italics"/>
              </a:rPr>
              <a:t>&amp; </a:t>
            </a:r>
            <a:r>
              <a:rPr lang="en-US" sz="3511">
                <a:solidFill>
                  <a:srgbClr val="274169"/>
                </a:solidFill>
                <a:latin typeface="Open Sans Bold Italics"/>
              </a:rPr>
              <a:t>messages privés</a:t>
            </a:r>
          </a:p>
          <a:p>
            <a:pPr>
              <a:lnSpc>
                <a:spcPts val="7023"/>
              </a:lnSpc>
            </a:pPr>
            <a:endParaRPr lang="en-US" sz="3511">
              <a:solidFill>
                <a:srgbClr val="274169"/>
              </a:solidFill>
              <a:latin typeface="Open Sans Bold Italics"/>
            </a:endParaRPr>
          </a:p>
        </p:txBody>
      </p:sp>
      <p:sp>
        <p:nvSpPr>
          <p:cNvPr id="13" name="Freeform 13"/>
          <p:cNvSpPr/>
          <p:nvPr/>
        </p:nvSpPr>
        <p:spPr>
          <a:xfrm>
            <a:off x="14543718" y="0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grpSp>
        <p:nvGrpSpPr>
          <p:cNvPr id="14" name="Group 14"/>
          <p:cNvGrpSpPr/>
          <p:nvPr/>
        </p:nvGrpSpPr>
        <p:grpSpPr>
          <a:xfrm>
            <a:off x="4712480" y="513408"/>
            <a:ext cx="8863039" cy="1543050"/>
            <a:chOff x="0" y="0"/>
            <a:chExt cx="2334298" cy="4064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2334298" cy="406400"/>
            </a:xfrm>
            <a:custGeom>
              <a:avLst/>
              <a:gdLst/>
              <a:ahLst/>
              <a:cxnLst/>
              <a:rect l="l" t="t" r="r" b="b"/>
              <a:pathLst>
                <a:path w="2334298" h="406400">
                  <a:moveTo>
                    <a:pt x="213109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131098" y="406400"/>
                  </a:lnTo>
                  <a:lnTo>
                    <a:pt x="2334298" y="203200"/>
                  </a:lnTo>
                  <a:lnTo>
                    <a:pt x="2131098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16" name="TextBox 16"/>
            <p:cNvSpPr txBox="1"/>
            <p:nvPr/>
          </p:nvSpPr>
          <p:spPr>
            <a:xfrm>
              <a:off x="152400" y="-57150"/>
              <a:ext cx="202949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17" name="TextBox 17"/>
          <p:cNvSpPr txBox="1"/>
          <p:nvPr/>
        </p:nvSpPr>
        <p:spPr>
          <a:xfrm>
            <a:off x="6437689" y="971550"/>
            <a:ext cx="8863039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 u="none" strike="noStrike">
                <a:solidFill>
                  <a:srgbClr val="FFFFFE"/>
                </a:solidFill>
                <a:latin typeface="Open Sans Extra Bold"/>
              </a:rPr>
              <a:t>FONCTIONNALITÉS DU CLIENT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13" r="-4229" b="-1109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776567"/>
            <a:ext cx="3373097" cy="2723438"/>
            <a:chOff x="0" y="0"/>
            <a:chExt cx="6350000" cy="5126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1325208" y="7188014"/>
            <a:ext cx="2353908" cy="1900546"/>
            <a:chOff x="0" y="0"/>
            <a:chExt cx="6350000" cy="512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762543" y="9500006"/>
            <a:ext cx="6039807" cy="1558519"/>
            <a:chOff x="0" y="0"/>
            <a:chExt cx="1590731" cy="4104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0731" cy="410474"/>
            </a:xfrm>
            <a:custGeom>
              <a:avLst/>
              <a:gdLst/>
              <a:ahLst/>
              <a:cxnLst/>
              <a:rect l="l" t="t" r="r" b="b"/>
              <a:pathLst>
                <a:path w="1590731" h="410474">
                  <a:moveTo>
                    <a:pt x="1590731" y="0"/>
                  </a:moveTo>
                  <a:lnTo>
                    <a:pt x="0" y="0"/>
                  </a:lnTo>
                  <a:lnTo>
                    <a:pt x="101600" y="205237"/>
                  </a:lnTo>
                  <a:lnTo>
                    <a:pt x="0" y="410474"/>
                  </a:lnTo>
                  <a:lnTo>
                    <a:pt x="1590731" y="410474"/>
                  </a:lnTo>
                  <a:lnTo>
                    <a:pt x="1489131" y="205237"/>
                  </a:lnTo>
                  <a:lnTo>
                    <a:pt x="1590731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8900" y="-57150"/>
              <a:ext cx="1412931" cy="467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204447" y="3073214"/>
            <a:ext cx="6133672" cy="4114800"/>
          </a:xfrm>
          <a:custGeom>
            <a:avLst/>
            <a:gdLst/>
            <a:ahLst/>
            <a:cxnLst/>
            <a:rect l="l" t="t" r="r" b="b"/>
            <a:pathLst>
              <a:path w="6133672" h="4114800">
                <a:moveTo>
                  <a:pt x="0" y="0"/>
                </a:moveTo>
                <a:lnTo>
                  <a:pt x="6133672" y="0"/>
                </a:lnTo>
                <a:lnTo>
                  <a:pt x="61336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951003" y="3073214"/>
            <a:ext cx="6133672" cy="4114800"/>
          </a:xfrm>
          <a:custGeom>
            <a:avLst/>
            <a:gdLst/>
            <a:ahLst/>
            <a:cxnLst/>
            <a:rect l="l" t="t" r="r" b="b"/>
            <a:pathLst>
              <a:path w="6133672" h="4114800">
                <a:moveTo>
                  <a:pt x="0" y="0"/>
                </a:moveTo>
                <a:lnTo>
                  <a:pt x="6133672" y="0"/>
                </a:lnTo>
                <a:lnTo>
                  <a:pt x="61336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0" y="-332783"/>
            <a:ext cx="3373097" cy="3373097"/>
          </a:xfrm>
          <a:custGeom>
            <a:avLst/>
            <a:gdLst/>
            <a:ahLst/>
            <a:cxnLst/>
            <a:rect l="l" t="t" r="r" b="b"/>
            <a:pathLst>
              <a:path w="3373097" h="3373097">
                <a:moveTo>
                  <a:pt x="0" y="0"/>
                </a:moveTo>
                <a:lnTo>
                  <a:pt x="3373097" y="0"/>
                </a:lnTo>
                <a:lnTo>
                  <a:pt x="3373097" y="3373097"/>
                </a:lnTo>
                <a:lnTo>
                  <a:pt x="0" y="337309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15782447" y="7034635"/>
            <a:ext cx="2465371" cy="2465371"/>
          </a:xfrm>
          <a:custGeom>
            <a:avLst/>
            <a:gdLst/>
            <a:ahLst/>
            <a:cxnLst/>
            <a:rect l="l" t="t" r="r" b="b"/>
            <a:pathLst>
              <a:path w="2465371" h="2465371">
                <a:moveTo>
                  <a:pt x="0" y="0"/>
                </a:moveTo>
                <a:lnTo>
                  <a:pt x="2465371" y="0"/>
                </a:lnTo>
                <a:lnTo>
                  <a:pt x="2465371" y="2465371"/>
                </a:lnTo>
                <a:lnTo>
                  <a:pt x="0" y="2465371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4" name="Freeform 14"/>
          <p:cNvSpPr/>
          <p:nvPr/>
        </p:nvSpPr>
        <p:spPr>
          <a:xfrm>
            <a:off x="6884167" y="7499826"/>
            <a:ext cx="3849354" cy="1588733"/>
          </a:xfrm>
          <a:custGeom>
            <a:avLst/>
            <a:gdLst/>
            <a:ahLst/>
            <a:cxnLst/>
            <a:rect l="l" t="t" r="r" b="b"/>
            <a:pathLst>
              <a:path w="3849354" h="1588733">
                <a:moveTo>
                  <a:pt x="0" y="0"/>
                </a:moveTo>
                <a:lnTo>
                  <a:pt x="3849354" y="0"/>
                </a:lnTo>
                <a:lnTo>
                  <a:pt x="3849354" y="1588733"/>
                </a:lnTo>
                <a:lnTo>
                  <a:pt x="0" y="1588733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5" name="Freeform 15"/>
          <p:cNvSpPr/>
          <p:nvPr/>
        </p:nvSpPr>
        <p:spPr>
          <a:xfrm rot="2032039">
            <a:off x="4492993" y="7828235"/>
            <a:ext cx="2195058" cy="620104"/>
          </a:xfrm>
          <a:custGeom>
            <a:avLst/>
            <a:gdLst/>
            <a:ahLst/>
            <a:cxnLst/>
            <a:rect l="l" t="t" r="r" b="b"/>
            <a:pathLst>
              <a:path w="2195058" h="620104">
                <a:moveTo>
                  <a:pt x="0" y="0"/>
                </a:moveTo>
                <a:lnTo>
                  <a:pt x="2195059" y="0"/>
                </a:lnTo>
                <a:lnTo>
                  <a:pt x="2195059" y="620104"/>
                </a:lnTo>
                <a:lnTo>
                  <a:pt x="0" y="620104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6" name="Freeform 16"/>
          <p:cNvSpPr/>
          <p:nvPr/>
        </p:nvSpPr>
        <p:spPr>
          <a:xfrm rot="725953">
            <a:off x="11132643" y="7077103"/>
            <a:ext cx="1019055" cy="1926050"/>
          </a:xfrm>
          <a:custGeom>
            <a:avLst/>
            <a:gdLst/>
            <a:ahLst/>
            <a:cxnLst/>
            <a:rect l="l" t="t" r="r" b="b"/>
            <a:pathLst>
              <a:path w="1019055" h="1926050">
                <a:moveTo>
                  <a:pt x="0" y="0"/>
                </a:moveTo>
                <a:lnTo>
                  <a:pt x="1019055" y="0"/>
                </a:lnTo>
                <a:lnTo>
                  <a:pt x="1019055" y="1926049"/>
                </a:lnTo>
                <a:lnTo>
                  <a:pt x="0" y="192604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17" name="Freeform 17"/>
          <p:cNvSpPr/>
          <p:nvPr/>
        </p:nvSpPr>
        <p:spPr>
          <a:xfrm>
            <a:off x="15431210" y="367208"/>
            <a:ext cx="2511581" cy="2529981"/>
          </a:xfrm>
          <a:custGeom>
            <a:avLst/>
            <a:gdLst/>
            <a:ahLst/>
            <a:cxnLst/>
            <a:rect l="l" t="t" r="r" b="b"/>
            <a:pathLst>
              <a:path w="2511581" h="2529981">
                <a:moveTo>
                  <a:pt x="0" y="0"/>
                </a:moveTo>
                <a:lnTo>
                  <a:pt x="2511582" y="0"/>
                </a:lnTo>
                <a:lnTo>
                  <a:pt x="2511582" y="2529982"/>
                </a:lnTo>
                <a:lnTo>
                  <a:pt x="0" y="2529982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18" name="TextBox 18"/>
          <p:cNvSpPr txBox="1"/>
          <p:nvPr/>
        </p:nvSpPr>
        <p:spPr>
          <a:xfrm>
            <a:off x="1871635" y="2220787"/>
            <a:ext cx="613367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E5BA0"/>
                </a:solidFill>
                <a:latin typeface="Open Sans Bold"/>
              </a:rPr>
              <a:t>CLIENT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9951003" y="2208215"/>
            <a:ext cx="6133672" cy="6889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00"/>
              </a:lnSpc>
            </a:pPr>
            <a:r>
              <a:rPr lang="en-US" sz="4000">
                <a:solidFill>
                  <a:srgbClr val="1E5BA0"/>
                </a:solidFill>
                <a:latin typeface="Open Sans Bold"/>
              </a:rPr>
              <a:t>SERVER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2284330" y="3802198"/>
            <a:ext cx="5973905" cy="212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9">
                <a:solidFill>
                  <a:srgbClr val="000000"/>
                </a:solidFill>
                <a:latin typeface="Open Sans Bold Italics"/>
              </a:rPr>
              <a:t>cd </a:t>
            </a:r>
            <a:r>
              <a:rPr lang="en-US" sz="4019">
                <a:solidFill>
                  <a:srgbClr val="274169"/>
                </a:solidFill>
                <a:latin typeface="Open Sans Bold Italics"/>
              </a:rPr>
              <a:t>client</a:t>
            </a:r>
          </a:p>
          <a:p>
            <a:pPr algn="ctr">
              <a:lnSpc>
                <a:spcPts val="5626"/>
              </a:lnSpc>
            </a:pPr>
            <a:r>
              <a:rPr lang="en-US" sz="4019">
                <a:solidFill>
                  <a:srgbClr val="000000"/>
                </a:solidFill>
                <a:latin typeface="Open Sans Bold Italics"/>
              </a:rPr>
              <a:t>npm install</a:t>
            </a:r>
          </a:p>
          <a:p>
            <a:pPr algn="ctr">
              <a:lnSpc>
                <a:spcPts val="5626"/>
              </a:lnSpc>
            </a:pPr>
            <a:r>
              <a:rPr lang="en-US" sz="4019">
                <a:solidFill>
                  <a:srgbClr val="000000"/>
                </a:solidFill>
                <a:latin typeface="Open Sans Bold Italics"/>
              </a:rPr>
              <a:t>npm start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6884167" y="8083364"/>
            <a:ext cx="3849354" cy="43155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13"/>
              </a:lnSpc>
              <a:spcBef>
                <a:spcPct val="0"/>
              </a:spcBef>
            </a:pPr>
            <a:r>
              <a:rPr lang="en-US" sz="2509">
                <a:solidFill>
                  <a:srgbClr val="FFFFFE"/>
                </a:solidFill>
                <a:latin typeface="Open Sans Bold"/>
              </a:rPr>
              <a:t> LOCALHOST:3000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0030887" y="3838200"/>
            <a:ext cx="5973905" cy="212676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626"/>
              </a:lnSpc>
            </a:pPr>
            <a:r>
              <a:rPr lang="en-US" sz="4019">
                <a:solidFill>
                  <a:srgbClr val="000000"/>
                </a:solidFill>
                <a:latin typeface="Open Sans Bold Italics"/>
              </a:rPr>
              <a:t>cd </a:t>
            </a:r>
            <a:r>
              <a:rPr lang="en-US" sz="4019">
                <a:solidFill>
                  <a:srgbClr val="274169"/>
                </a:solidFill>
                <a:latin typeface="Open Sans Bold Italics"/>
              </a:rPr>
              <a:t>server</a:t>
            </a:r>
          </a:p>
          <a:p>
            <a:pPr algn="ctr">
              <a:lnSpc>
                <a:spcPts val="5626"/>
              </a:lnSpc>
            </a:pPr>
            <a:r>
              <a:rPr lang="en-US" sz="4019">
                <a:solidFill>
                  <a:srgbClr val="000000"/>
                </a:solidFill>
                <a:latin typeface="Open Sans Bold Italics"/>
              </a:rPr>
              <a:t>npm install</a:t>
            </a:r>
          </a:p>
          <a:p>
            <a:pPr algn="ctr">
              <a:lnSpc>
                <a:spcPts val="5626"/>
              </a:lnSpc>
            </a:pPr>
            <a:r>
              <a:rPr lang="en-US" sz="4019">
                <a:solidFill>
                  <a:srgbClr val="000000"/>
                </a:solidFill>
                <a:latin typeface="Open Sans Bold Italics"/>
              </a:rPr>
              <a:t>npm start</a:t>
            </a:r>
          </a:p>
        </p:txBody>
      </p:sp>
      <p:grpSp>
        <p:nvGrpSpPr>
          <p:cNvPr id="23" name="Group 23"/>
          <p:cNvGrpSpPr/>
          <p:nvPr/>
        </p:nvGrpSpPr>
        <p:grpSpPr>
          <a:xfrm>
            <a:off x="4712480" y="513408"/>
            <a:ext cx="8863039" cy="1543050"/>
            <a:chOff x="0" y="0"/>
            <a:chExt cx="2334298" cy="406400"/>
          </a:xfrm>
        </p:grpSpPr>
        <p:sp>
          <p:nvSpPr>
            <p:cNvPr id="24" name="Freeform 24"/>
            <p:cNvSpPr/>
            <p:nvPr/>
          </p:nvSpPr>
          <p:spPr>
            <a:xfrm>
              <a:off x="0" y="0"/>
              <a:ext cx="2334298" cy="406400"/>
            </a:xfrm>
            <a:custGeom>
              <a:avLst/>
              <a:gdLst/>
              <a:ahLst/>
              <a:cxnLst/>
              <a:rect l="l" t="t" r="r" b="b"/>
              <a:pathLst>
                <a:path w="2334298" h="406400">
                  <a:moveTo>
                    <a:pt x="213109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131098" y="406400"/>
                  </a:lnTo>
                  <a:lnTo>
                    <a:pt x="2334298" y="203200"/>
                  </a:lnTo>
                  <a:lnTo>
                    <a:pt x="2131098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25" name="TextBox 25"/>
            <p:cNvSpPr txBox="1"/>
            <p:nvPr/>
          </p:nvSpPr>
          <p:spPr>
            <a:xfrm>
              <a:off x="152400" y="-57150"/>
              <a:ext cx="202949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26" name="TextBox 26"/>
          <p:cNvSpPr txBox="1"/>
          <p:nvPr/>
        </p:nvSpPr>
        <p:spPr>
          <a:xfrm>
            <a:off x="8005307" y="971550"/>
            <a:ext cx="8863039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 u="none" strike="noStrike">
                <a:solidFill>
                  <a:srgbClr val="FFFFFE"/>
                </a:solidFill>
                <a:latin typeface="Open Sans Extra Bold"/>
              </a:rPr>
              <a:t>DÉMARRER!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1" r="-4229" b="-226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776567"/>
            <a:ext cx="3373097" cy="2723438"/>
            <a:chOff x="0" y="0"/>
            <a:chExt cx="6350000" cy="5126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1325208" y="7188014"/>
            <a:ext cx="2353908" cy="1900546"/>
            <a:chOff x="0" y="0"/>
            <a:chExt cx="6350000" cy="512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762543" y="9500006"/>
            <a:ext cx="6039807" cy="1558519"/>
            <a:chOff x="0" y="0"/>
            <a:chExt cx="1590731" cy="4104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0731" cy="410474"/>
            </a:xfrm>
            <a:custGeom>
              <a:avLst/>
              <a:gdLst/>
              <a:ahLst/>
              <a:cxnLst/>
              <a:rect l="l" t="t" r="r" b="b"/>
              <a:pathLst>
                <a:path w="1590731" h="410474">
                  <a:moveTo>
                    <a:pt x="1590731" y="0"/>
                  </a:moveTo>
                  <a:lnTo>
                    <a:pt x="0" y="0"/>
                  </a:lnTo>
                  <a:lnTo>
                    <a:pt x="101600" y="205237"/>
                  </a:lnTo>
                  <a:lnTo>
                    <a:pt x="0" y="410474"/>
                  </a:lnTo>
                  <a:lnTo>
                    <a:pt x="1590731" y="410474"/>
                  </a:lnTo>
                  <a:lnTo>
                    <a:pt x="1489131" y="205237"/>
                  </a:lnTo>
                  <a:lnTo>
                    <a:pt x="1590731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8900" y="-57150"/>
              <a:ext cx="1412931" cy="467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113505" y="1836318"/>
            <a:ext cx="4394580" cy="4896468"/>
          </a:xfrm>
          <a:custGeom>
            <a:avLst/>
            <a:gdLst/>
            <a:ahLst/>
            <a:cxnLst/>
            <a:rect l="l" t="t" r="r" b="b"/>
            <a:pathLst>
              <a:path w="4394580" h="4896468">
                <a:moveTo>
                  <a:pt x="0" y="0"/>
                </a:moveTo>
                <a:lnTo>
                  <a:pt x="4394580" y="0"/>
                </a:lnTo>
                <a:lnTo>
                  <a:pt x="4394580" y="4896468"/>
                </a:lnTo>
                <a:lnTo>
                  <a:pt x="0" y="489646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11" name="TextBox 11"/>
          <p:cNvSpPr txBox="1"/>
          <p:nvPr/>
        </p:nvSpPr>
        <p:spPr>
          <a:xfrm>
            <a:off x="5233780" y="3268193"/>
            <a:ext cx="9877822" cy="350837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63606" lvl="1" indent="-431803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 Bold Italics"/>
              </a:rPr>
              <a:t>Mettre en place </a:t>
            </a:r>
            <a:r>
              <a:rPr lang="en-US" sz="4000">
                <a:solidFill>
                  <a:srgbClr val="274169"/>
                </a:solidFill>
                <a:latin typeface="Open Sans Bold Italics"/>
              </a:rPr>
              <a:t>Socket.io</a:t>
            </a:r>
          </a:p>
          <a:p>
            <a:pPr marL="1727212" lvl="2" indent="-575737">
              <a:lnSpc>
                <a:spcPts val="5600"/>
              </a:lnSpc>
              <a:buFont typeface="Arial"/>
              <a:buChar char="⚬"/>
            </a:pPr>
            <a:r>
              <a:rPr lang="en-US" sz="4000">
                <a:solidFill>
                  <a:srgbClr val="1E5BA0"/>
                </a:solidFill>
                <a:latin typeface="Open Sans Bold Italics"/>
              </a:rPr>
              <a:t>Tutoriels et guides</a:t>
            </a:r>
          </a:p>
          <a:p>
            <a:pPr marL="863606" lvl="1" indent="-431803">
              <a:lnSpc>
                <a:spcPts val="5600"/>
              </a:lnSpc>
              <a:buFont typeface="Arial"/>
              <a:buChar char="•"/>
            </a:pPr>
            <a:r>
              <a:rPr lang="en-US" sz="4000">
                <a:solidFill>
                  <a:srgbClr val="000000"/>
                </a:solidFill>
                <a:latin typeface="Open Sans Bold Italics"/>
              </a:rPr>
              <a:t>Prise en main de </a:t>
            </a:r>
            <a:r>
              <a:rPr lang="en-US" sz="4000">
                <a:solidFill>
                  <a:srgbClr val="274169"/>
                </a:solidFill>
                <a:latin typeface="Open Sans Bold Italics"/>
              </a:rPr>
              <a:t>TypeScript</a:t>
            </a:r>
          </a:p>
          <a:p>
            <a:pPr marL="1727212" lvl="2" indent="-575737">
              <a:lnSpc>
                <a:spcPts val="5600"/>
              </a:lnSpc>
              <a:buFont typeface="Arial"/>
              <a:buChar char="⚬"/>
            </a:pPr>
            <a:r>
              <a:rPr lang="en-US" sz="4000">
                <a:solidFill>
                  <a:srgbClr val="1E5BA0"/>
                </a:solidFill>
                <a:latin typeface="Open Sans Bold Italics"/>
              </a:rPr>
              <a:t>Lire la documentation officielle</a:t>
            </a:r>
          </a:p>
          <a:p>
            <a:pPr marL="1727212" lvl="2" indent="-575737" algn="l">
              <a:lnSpc>
                <a:spcPts val="5600"/>
              </a:lnSpc>
              <a:buFont typeface="Arial"/>
              <a:buChar char="⚬"/>
            </a:pPr>
            <a:r>
              <a:rPr lang="en-US" sz="4000">
                <a:solidFill>
                  <a:srgbClr val="1E5BA0"/>
                </a:solidFill>
                <a:latin typeface="Open Sans Bold Italics"/>
              </a:rPr>
              <a:t>Feelings</a:t>
            </a:r>
          </a:p>
        </p:txBody>
      </p:sp>
      <p:sp>
        <p:nvSpPr>
          <p:cNvPr id="12" name="Freeform 12"/>
          <p:cNvSpPr/>
          <p:nvPr/>
        </p:nvSpPr>
        <p:spPr>
          <a:xfrm>
            <a:off x="13230836" y="6521204"/>
            <a:ext cx="4618298" cy="2978802"/>
          </a:xfrm>
          <a:custGeom>
            <a:avLst/>
            <a:gdLst/>
            <a:ahLst/>
            <a:cxnLst/>
            <a:rect l="l" t="t" r="r" b="b"/>
            <a:pathLst>
              <a:path w="4618298" h="2978802">
                <a:moveTo>
                  <a:pt x="0" y="0"/>
                </a:moveTo>
                <a:lnTo>
                  <a:pt x="4618298" y="0"/>
                </a:lnTo>
                <a:lnTo>
                  <a:pt x="4618298" y="2978802"/>
                </a:lnTo>
                <a:lnTo>
                  <a:pt x="0" y="297880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grpSp>
        <p:nvGrpSpPr>
          <p:cNvPr id="13" name="Group 13"/>
          <p:cNvGrpSpPr/>
          <p:nvPr/>
        </p:nvGrpSpPr>
        <p:grpSpPr>
          <a:xfrm>
            <a:off x="4712480" y="604175"/>
            <a:ext cx="8863039" cy="1543050"/>
            <a:chOff x="0" y="0"/>
            <a:chExt cx="2334298" cy="406400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2334298" cy="406400"/>
            </a:xfrm>
            <a:custGeom>
              <a:avLst/>
              <a:gdLst/>
              <a:ahLst/>
              <a:cxnLst/>
              <a:rect l="l" t="t" r="r" b="b"/>
              <a:pathLst>
                <a:path w="2334298" h="406400">
                  <a:moveTo>
                    <a:pt x="213109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131098" y="406400"/>
                  </a:lnTo>
                  <a:lnTo>
                    <a:pt x="2334298" y="203200"/>
                  </a:lnTo>
                  <a:lnTo>
                    <a:pt x="2131098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15" name="TextBox 15"/>
            <p:cNvSpPr txBox="1"/>
            <p:nvPr/>
          </p:nvSpPr>
          <p:spPr>
            <a:xfrm>
              <a:off x="152400" y="-57150"/>
              <a:ext cx="202949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u="none" strike="noStrike">
                  <a:solidFill>
                    <a:srgbClr val="FFFFFE"/>
                  </a:solidFill>
                  <a:latin typeface="Open Sans Extra Bold"/>
                </a:rPr>
                <a:t>DÉFIS ET SOLUTIONS </a:t>
              </a:r>
            </a:p>
          </p:txBody>
        </p:sp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651" r="-4229" b="-22654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0" y="6776567"/>
            <a:ext cx="3373097" cy="2723438"/>
            <a:chOff x="0" y="0"/>
            <a:chExt cx="6350000" cy="5126990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5" name="Group 5"/>
          <p:cNvGrpSpPr/>
          <p:nvPr/>
        </p:nvGrpSpPr>
        <p:grpSpPr>
          <a:xfrm>
            <a:off x="-1325208" y="7188014"/>
            <a:ext cx="2353908" cy="1900546"/>
            <a:chOff x="0" y="0"/>
            <a:chExt cx="6350000" cy="512699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7" name="Group 7"/>
          <p:cNvGrpSpPr/>
          <p:nvPr/>
        </p:nvGrpSpPr>
        <p:grpSpPr>
          <a:xfrm>
            <a:off x="12762543" y="9500006"/>
            <a:ext cx="6039807" cy="1558519"/>
            <a:chOff x="0" y="0"/>
            <a:chExt cx="1590731" cy="410474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590731" cy="410474"/>
            </a:xfrm>
            <a:custGeom>
              <a:avLst/>
              <a:gdLst/>
              <a:ahLst/>
              <a:cxnLst/>
              <a:rect l="l" t="t" r="r" b="b"/>
              <a:pathLst>
                <a:path w="1590731" h="410474">
                  <a:moveTo>
                    <a:pt x="1590731" y="0"/>
                  </a:moveTo>
                  <a:lnTo>
                    <a:pt x="0" y="0"/>
                  </a:lnTo>
                  <a:lnTo>
                    <a:pt x="101600" y="205237"/>
                  </a:lnTo>
                  <a:lnTo>
                    <a:pt x="0" y="410474"/>
                  </a:lnTo>
                  <a:lnTo>
                    <a:pt x="1590731" y="410474"/>
                  </a:lnTo>
                  <a:lnTo>
                    <a:pt x="1489131" y="205237"/>
                  </a:lnTo>
                  <a:lnTo>
                    <a:pt x="1590731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9" name="TextBox 9"/>
            <p:cNvSpPr txBox="1"/>
            <p:nvPr/>
          </p:nvSpPr>
          <p:spPr>
            <a:xfrm>
              <a:off x="88900" y="-57150"/>
              <a:ext cx="1412931" cy="467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10" name="Freeform 10"/>
          <p:cNvSpPr/>
          <p:nvPr/>
        </p:nvSpPr>
        <p:spPr>
          <a:xfrm>
            <a:off x="2382073" y="3073214"/>
            <a:ext cx="6133672" cy="4114800"/>
          </a:xfrm>
          <a:custGeom>
            <a:avLst/>
            <a:gdLst/>
            <a:ahLst/>
            <a:cxnLst/>
            <a:rect l="l" t="t" r="r" b="b"/>
            <a:pathLst>
              <a:path w="6133672" h="4114800">
                <a:moveTo>
                  <a:pt x="0" y="0"/>
                </a:moveTo>
                <a:lnTo>
                  <a:pt x="6133672" y="0"/>
                </a:lnTo>
                <a:lnTo>
                  <a:pt x="61336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695707" y="3073214"/>
            <a:ext cx="6133672" cy="4114800"/>
          </a:xfrm>
          <a:custGeom>
            <a:avLst/>
            <a:gdLst/>
            <a:ahLst/>
            <a:cxnLst/>
            <a:rect l="l" t="t" r="r" b="b"/>
            <a:pathLst>
              <a:path w="6133672" h="4114800">
                <a:moveTo>
                  <a:pt x="0" y="0"/>
                </a:moveTo>
                <a:lnTo>
                  <a:pt x="6133672" y="0"/>
                </a:lnTo>
                <a:lnTo>
                  <a:pt x="613367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12" name="Freeform 12"/>
          <p:cNvSpPr/>
          <p:nvPr/>
        </p:nvSpPr>
        <p:spPr>
          <a:xfrm>
            <a:off x="14219152" y="0"/>
            <a:ext cx="3040148" cy="2226786"/>
          </a:xfrm>
          <a:custGeom>
            <a:avLst/>
            <a:gdLst/>
            <a:ahLst/>
            <a:cxnLst/>
            <a:rect l="l" t="t" r="r" b="b"/>
            <a:pathLst>
              <a:path w="3040148" h="2226786">
                <a:moveTo>
                  <a:pt x="0" y="0"/>
                </a:moveTo>
                <a:lnTo>
                  <a:pt x="3040148" y="0"/>
                </a:lnTo>
                <a:lnTo>
                  <a:pt x="3040148" y="2226786"/>
                </a:lnTo>
                <a:lnTo>
                  <a:pt x="0" y="222678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13" name="Freeform 13"/>
          <p:cNvSpPr/>
          <p:nvPr/>
        </p:nvSpPr>
        <p:spPr>
          <a:xfrm>
            <a:off x="674682" y="544629"/>
            <a:ext cx="2023733" cy="2057400"/>
          </a:xfrm>
          <a:custGeom>
            <a:avLst/>
            <a:gdLst/>
            <a:ahLst/>
            <a:cxnLst/>
            <a:rect l="l" t="t" r="r" b="b"/>
            <a:pathLst>
              <a:path w="2023733" h="2057400">
                <a:moveTo>
                  <a:pt x="0" y="0"/>
                </a:moveTo>
                <a:lnTo>
                  <a:pt x="2023733" y="0"/>
                </a:lnTo>
                <a:lnTo>
                  <a:pt x="2023733" y="2057400"/>
                </a:lnTo>
                <a:lnTo>
                  <a:pt x="0" y="2057400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14" name="TextBox 14"/>
          <p:cNvSpPr txBox="1"/>
          <p:nvPr/>
        </p:nvSpPr>
        <p:spPr>
          <a:xfrm>
            <a:off x="10568380" y="3344154"/>
            <a:ext cx="438832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59"/>
              </a:lnSpc>
              <a:spcBef>
                <a:spcPct val="0"/>
              </a:spcBef>
            </a:pPr>
            <a:r>
              <a:rPr lang="en-US" sz="6399">
                <a:solidFill>
                  <a:srgbClr val="000000"/>
                </a:solidFill>
                <a:latin typeface="Open Sans Bold"/>
              </a:rPr>
              <a:t>Frontend :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3377936" y="3344154"/>
            <a:ext cx="4141946" cy="1094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960"/>
              </a:lnSpc>
              <a:spcBef>
                <a:spcPct val="0"/>
              </a:spcBef>
            </a:pPr>
            <a:r>
              <a:rPr lang="en-US" sz="6400">
                <a:solidFill>
                  <a:srgbClr val="000000"/>
                </a:solidFill>
                <a:latin typeface="Open Sans Bold"/>
              </a:rPr>
              <a:t>Backend : 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3870448" y="4544066"/>
            <a:ext cx="3005367" cy="72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  <a:spcBef>
                <a:spcPct val="0"/>
              </a:spcBef>
            </a:pPr>
            <a:r>
              <a:rPr lang="en-US" sz="6850" dirty="0">
                <a:solidFill>
                  <a:srgbClr val="7843E6"/>
                </a:solidFill>
                <a:latin typeface="Calibri"/>
                <a:cs typeface="Calibri"/>
              </a:rPr>
              <a:t>LUCAS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3870448" y="5550029"/>
            <a:ext cx="3005367" cy="72244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145"/>
              </a:lnSpc>
              <a:spcBef>
                <a:spcPct val="0"/>
              </a:spcBef>
            </a:pPr>
            <a:r>
              <a:rPr lang="en-US" sz="6850" dirty="0">
                <a:solidFill>
                  <a:srgbClr val="7843E6"/>
                </a:solidFill>
                <a:latin typeface="Calibri"/>
                <a:cs typeface="Calibri"/>
              </a:rPr>
              <a:t>LUCAS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0077317" y="5557069"/>
            <a:ext cx="5384226" cy="11286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8423"/>
              </a:lnSpc>
            </a:pPr>
            <a:r>
              <a:rPr lang="en-US" sz="8400" dirty="0">
                <a:solidFill>
                  <a:srgbClr val="28FF0D"/>
                </a:solidFill>
                <a:latin typeface="Calibri"/>
                <a:cs typeface="Calibri"/>
              </a:rPr>
              <a:t>WILLIAM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0589179" y="4551855"/>
            <a:ext cx="4358841" cy="96058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369"/>
              </a:lnSpc>
            </a:pPr>
            <a:r>
              <a:rPr lang="en-US" sz="7350" dirty="0">
                <a:solidFill>
                  <a:srgbClr val="FF0099"/>
                </a:solidFill>
                <a:latin typeface="Calibri"/>
                <a:cs typeface="Calibri"/>
              </a:rPr>
              <a:t>SETAYESH</a:t>
            </a:r>
          </a:p>
        </p:txBody>
      </p:sp>
      <p:grpSp>
        <p:nvGrpSpPr>
          <p:cNvPr id="20" name="Group 20"/>
          <p:cNvGrpSpPr/>
          <p:nvPr/>
        </p:nvGrpSpPr>
        <p:grpSpPr>
          <a:xfrm>
            <a:off x="4712480" y="513408"/>
            <a:ext cx="8863039" cy="1543050"/>
            <a:chOff x="0" y="0"/>
            <a:chExt cx="2334298" cy="406400"/>
          </a:xfrm>
        </p:grpSpPr>
        <p:sp>
          <p:nvSpPr>
            <p:cNvPr id="21" name="Freeform 21"/>
            <p:cNvSpPr/>
            <p:nvPr/>
          </p:nvSpPr>
          <p:spPr>
            <a:xfrm>
              <a:off x="0" y="0"/>
              <a:ext cx="2334298" cy="406400"/>
            </a:xfrm>
            <a:custGeom>
              <a:avLst/>
              <a:gdLst/>
              <a:ahLst/>
              <a:cxnLst/>
              <a:rect l="l" t="t" r="r" b="b"/>
              <a:pathLst>
                <a:path w="2334298" h="406400">
                  <a:moveTo>
                    <a:pt x="213109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131098" y="406400"/>
                  </a:lnTo>
                  <a:lnTo>
                    <a:pt x="2334298" y="203200"/>
                  </a:lnTo>
                  <a:lnTo>
                    <a:pt x="2131098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22" name="TextBox 22"/>
            <p:cNvSpPr txBox="1"/>
            <p:nvPr/>
          </p:nvSpPr>
          <p:spPr>
            <a:xfrm>
              <a:off x="152400" y="-57150"/>
              <a:ext cx="202949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23" name="TextBox 23"/>
          <p:cNvSpPr txBox="1"/>
          <p:nvPr/>
        </p:nvSpPr>
        <p:spPr>
          <a:xfrm>
            <a:off x="6660467" y="971550"/>
            <a:ext cx="8863039" cy="49784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4059"/>
              </a:lnSpc>
              <a:spcBef>
                <a:spcPct val="0"/>
              </a:spcBef>
            </a:pPr>
            <a:r>
              <a:rPr lang="en-US" sz="2899" u="none" strike="noStrike">
                <a:solidFill>
                  <a:srgbClr val="FFFFFE"/>
                </a:solidFill>
                <a:latin typeface="Open Sans Extra Bold"/>
              </a:rPr>
              <a:t>RÉPARTITION DES TÂCHES 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2213" r="-4229" b="-11092"/>
            </a:stretch>
          </a:blipFill>
        </p:spPr>
      </p:sp>
      <p:grpSp>
        <p:nvGrpSpPr>
          <p:cNvPr id="3" name="Group 3"/>
          <p:cNvGrpSpPr>
            <a:grpSpLocks noChangeAspect="1"/>
          </p:cNvGrpSpPr>
          <p:nvPr/>
        </p:nvGrpSpPr>
        <p:grpSpPr>
          <a:xfrm>
            <a:off x="7210370" y="2709622"/>
            <a:ext cx="3962623" cy="3962623"/>
            <a:chOff x="0" y="0"/>
            <a:chExt cx="6350000" cy="6350000"/>
          </a:xfrm>
        </p:grpSpPr>
        <p:sp>
          <p:nvSpPr>
            <p:cNvPr id="4" name="Freeform 4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</p:sp>
        <p:sp>
          <p:nvSpPr>
            <p:cNvPr id="5" name="Freeform 5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6" name="Group 6"/>
          <p:cNvGrpSpPr>
            <a:grpSpLocks noChangeAspect="1"/>
          </p:cNvGrpSpPr>
          <p:nvPr/>
        </p:nvGrpSpPr>
        <p:grpSpPr>
          <a:xfrm>
            <a:off x="3789095" y="4031854"/>
            <a:ext cx="3462396" cy="3462396"/>
            <a:chOff x="0" y="0"/>
            <a:chExt cx="6350000" cy="6350000"/>
          </a:xfrm>
        </p:grpSpPr>
        <p:sp>
          <p:nvSpPr>
            <p:cNvPr id="7" name="Freeform 7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4"/>
              <a:stretch>
                <a:fillRect l="-12959" r="-12959"/>
              </a:stretch>
            </a:blipFill>
          </p:spPr>
        </p:sp>
        <p:sp>
          <p:nvSpPr>
            <p:cNvPr id="8" name="Freeform 8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9" name="Group 9"/>
          <p:cNvGrpSpPr>
            <a:grpSpLocks noChangeAspect="1"/>
          </p:cNvGrpSpPr>
          <p:nvPr/>
        </p:nvGrpSpPr>
        <p:grpSpPr>
          <a:xfrm>
            <a:off x="11049344" y="4031854"/>
            <a:ext cx="3449560" cy="3449560"/>
            <a:chOff x="0" y="0"/>
            <a:chExt cx="6350000" cy="6350000"/>
          </a:xfrm>
        </p:grpSpPr>
        <p:sp>
          <p:nvSpPr>
            <p:cNvPr id="10" name="Freeform 10"/>
            <p:cNvSpPr/>
            <p:nvPr/>
          </p:nvSpPr>
          <p:spPr>
            <a:xfrm>
              <a:off x="655320" y="655320"/>
              <a:ext cx="5039360" cy="5039360"/>
            </a:xfrm>
            <a:custGeom>
              <a:avLst/>
              <a:gdLst/>
              <a:ahLst/>
              <a:cxnLst/>
              <a:rect l="l" t="t" r="r" b="b"/>
              <a:pathLst>
                <a:path w="5039360" h="5039360">
                  <a:moveTo>
                    <a:pt x="2519680" y="0"/>
                  </a:moveTo>
                  <a:cubicBezTo>
                    <a:pt x="1127760" y="0"/>
                    <a:pt x="0" y="1127760"/>
                    <a:pt x="0" y="2519680"/>
                  </a:cubicBezTo>
                  <a:cubicBezTo>
                    <a:pt x="0" y="3911600"/>
                    <a:pt x="1127760" y="5039360"/>
                    <a:pt x="2519680" y="5039360"/>
                  </a:cubicBezTo>
                  <a:cubicBezTo>
                    <a:pt x="3911600" y="5039360"/>
                    <a:pt x="5039360" y="3911600"/>
                    <a:pt x="5039360" y="2519680"/>
                  </a:cubicBezTo>
                  <a:cubicBezTo>
                    <a:pt x="5039360" y="1127760"/>
                    <a:pt x="3911600" y="0"/>
                    <a:pt x="2519680" y="0"/>
                  </a:cubicBezTo>
                  <a:close/>
                </a:path>
              </a:pathLst>
            </a:custGeom>
            <a:blipFill>
              <a:blip r:embed="rId5"/>
              <a:stretch>
                <a:fillRect l="-7442" r="-7442"/>
              </a:stretch>
            </a:blipFill>
          </p:spPr>
        </p:sp>
        <p:sp>
          <p:nvSpPr>
            <p:cNvPr id="11" name="Freeform 11"/>
            <p:cNvSpPr/>
            <p:nvPr/>
          </p:nvSpPr>
          <p:spPr>
            <a:xfrm>
              <a:off x="0" y="0"/>
              <a:ext cx="6350000" cy="6350000"/>
            </a:xfrm>
            <a:custGeom>
              <a:avLst/>
              <a:gdLst/>
              <a:ahLst/>
              <a:cxnLst/>
              <a:rect l="l" t="t" r="r" b="b"/>
              <a:pathLst>
                <a:path w="6350000" h="6350000">
                  <a:moveTo>
                    <a:pt x="3175000" y="0"/>
                  </a:moveTo>
                  <a:cubicBezTo>
                    <a:pt x="1423670" y="0"/>
                    <a:pt x="0" y="1424940"/>
                    <a:pt x="0" y="3175000"/>
                  </a:cubicBezTo>
                  <a:cubicBezTo>
                    <a:pt x="0" y="4925060"/>
                    <a:pt x="1423670" y="6350000"/>
                    <a:pt x="3175000" y="6350000"/>
                  </a:cubicBezTo>
                  <a:cubicBezTo>
                    <a:pt x="4925060" y="6350000"/>
                    <a:pt x="6350000" y="4926330"/>
                    <a:pt x="6350000" y="3175000"/>
                  </a:cubicBezTo>
                  <a:cubicBezTo>
                    <a:pt x="6350000" y="1424940"/>
                    <a:pt x="4926330" y="0"/>
                    <a:pt x="3175000" y="0"/>
                  </a:cubicBezTo>
                  <a:close/>
                  <a:moveTo>
                    <a:pt x="3175000" y="5833110"/>
                  </a:moveTo>
                  <a:cubicBezTo>
                    <a:pt x="1709420" y="5833110"/>
                    <a:pt x="516890" y="4640580"/>
                    <a:pt x="516890" y="3175000"/>
                  </a:cubicBezTo>
                  <a:cubicBezTo>
                    <a:pt x="516890" y="1709420"/>
                    <a:pt x="1709420" y="516890"/>
                    <a:pt x="3175000" y="516890"/>
                  </a:cubicBezTo>
                  <a:cubicBezTo>
                    <a:pt x="4640580" y="516890"/>
                    <a:pt x="5833110" y="1709420"/>
                    <a:pt x="5833110" y="3175000"/>
                  </a:cubicBezTo>
                  <a:cubicBezTo>
                    <a:pt x="5833110" y="4640580"/>
                    <a:pt x="4640580" y="5833110"/>
                    <a:pt x="3175000" y="5833110"/>
                  </a:cubicBez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12" name="Group 12"/>
          <p:cNvGrpSpPr/>
          <p:nvPr/>
        </p:nvGrpSpPr>
        <p:grpSpPr>
          <a:xfrm>
            <a:off x="0" y="6776567"/>
            <a:ext cx="3373097" cy="2723438"/>
            <a:chOff x="0" y="0"/>
            <a:chExt cx="6350000" cy="512699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14" name="Group 14"/>
          <p:cNvGrpSpPr/>
          <p:nvPr/>
        </p:nvGrpSpPr>
        <p:grpSpPr>
          <a:xfrm>
            <a:off x="-1325208" y="7188014"/>
            <a:ext cx="2353908" cy="1900546"/>
            <a:chOff x="0" y="0"/>
            <a:chExt cx="6350000" cy="512699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6350000" cy="5126990"/>
            </a:xfrm>
            <a:custGeom>
              <a:avLst/>
              <a:gdLst/>
              <a:ahLst/>
              <a:cxnLst/>
              <a:rect l="l" t="t" r="r" b="b"/>
              <a:pathLst>
                <a:path w="6350000" h="5126990">
                  <a:moveTo>
                    <a:pt x="3528060" y="0"/>
                  </a:moveTo>
                  <a:lnTo>
                    <a:pt x="3440430" y="0"/>
                  </a:lnTo>
                  <a:lnTo>
                    <a:pt x="2821940" y="0"/>
                  </a:lnTo>
                  <a:lnTo>
                    <a:pt x="0" y="0"/>
                  </a:lnTo>
                  <a:lnTo>
                    <a:pt x="2821940" y="2564130"/>
                  </a:lnTo>
                  <a:lnTo>
                    <a:pt x="0" y="5126990"/>
                  </a:lnTo>
                  <a:lnTo>
                    <a:pt x="2821940" y="5126990"/>
                  </a:lnTo>
                  <a:lnTo>
                    <a:pt x="3440430" y="5126990"/>
                  </a:lnTo>
                  <a:lnTo>
                    <a:pt x="3528060" y="5126990"/>
                  </a:lnTo>
                  <a:lnTo>
                    <a:pt x="6350000" y="2564130"/>
                  </a:lnTo>
                  <a:lnTo>
                    <a:pt x="3528060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</p:grpSp>
      <p:grpSp>
        <p:nvGrpSpPr>
          <p:cNvPr id="16" name="Group 16"/>
          <p:cNvGrpSpPr/>
          <p:nvPr/>
        </p:nvGrpSpPr>
        <p:grpSpPr>
          <a:xfrm>
            <a:off x="12762543" y="9500006"/>
            <a:ext cx="6039807" cy="1558519"/>
            <a:chOff x="0" y="0"/>
            <a:chExt cx="1590731" cy="410474"/>
          </a:xfrm>
        </p:grpSpPr>
        <p:sp>
          <p:nvSpPr>
            <p:cNvPr id="17" name="Freeform 17"/>
            <p:cNvSpPr/>
            <p:nvPr/>
          </p:nvSpPr>
          <p:spPr>
            <a:xfrm>
              <a:off x="0" y="0"/>
              <a:ext cx="1590731" cy="410474"/>
            </a:xfrm>
            <a:custGeom>
              <a:avLst/>
              <a:gdLst/>
              <a:ahLst/>
              <a:cxnLst/>
              <a:rect l="l" t="t" r="r" b="b"/>
              <a:pathLst>
                <a:path w="1590731" h="410474">
                  <a:moveTo>
                    <a:pt x="1590731" y="0"/>
                  </a:moveTo>
                  <a:lnTo>
                    <a:pt x="0" y="0"/>
                  </a:lnTo>
                  <a:lnTo>
                    <a:pt x="101600" y="205237"/>
                  </a:lnTo>
                  <a:lnTo>
                    <a:pt x="0" y="410474"/>
                  </a:lnTo>
                  <a:lnTo>
                    <a:pt x="1590731" y="410474"/>
                  </a:lnTo>
                  <a:lnTo>
                    <a:pt x="1489131" y="205237"/>
                  </a:lnTo>
                  <a:lnTo>
                    <a:pt x="1590731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18" name="TextBox 18"/>
            <p:cNvSpPr txBox="1"/>
            <p:nvPr/>
          </p:nvSpPr>
          <p:spPr>
            <a:xfrm>
              <a:off x="88900" y="-57150"/>
              <a:ext cx="1412931" cy="46762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513"/>
                </a:lnSpc>
              </a:pPr>
              <a:endParaRPr/>
            </a:p>
          </p:txBody>
        </p:sp>
      </p:grpSp>
      <p:sp>
        <p:nvSpPr>
          <p:cNvPr id="19" name="Freeform 19"/>
          <p:cNvSpPr/>
          <p:nvPr/>
        </p:nvSpPr>
        <p:spPr>
          <a:xfrm>
            <a:off x="0" y="-14333"/>
            <a:ext cx="2723955" cy="2723955"/>
          </a:xfrm>
          <a:custGeom>
            <a:avLst/>
            <a:gdLst/>
            <a:ahLst/>
            <a:cxnLst/>
            <a:rect l="l" t="t" r="r" b="b"/>
            <a:pathLst>
              <a:path w="2723955" h="2723955">
                <a:moveTo>
                  <a:pt x="0" y="0"/>
                </a:moveTo>
                <a:lnTo>
                  <a:pt x="2723955" y="0"/>
                </a:lnTo>
                <a:lnTo>
                  <a:pt x="2723955" y="2723955"/>
                </a:lnTo>
                <a:lnTo>
                  <a:pt x="0" y="2723955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20" name="Freeform 20"/>
          <p:cNvSpPr/>
          <p:nvPr/>
        </p:nvSpPr>
        <p:spPr>
          <a:xfrm>
            <a:off x="15659548" y="7755469"/>
            <a:ext cx="2628452" cy="1751206"/>
          </a:xfrm>
          <a:custGeom>
            <a:avLst/>
            <a:gdLst/>
            <a:ahLst/>
            <a:cxnLst/>
            <a:rect l="l" t="t" r="r" b="b"/>
            <a:pathLst>
              <a:path w="2628452" h="1751206">
                <a:moveTo>
                  <a:pt x="0" y="0"/>
                </a:moveTo>
                <a:lnTo>
                  <a:pt x="2628452" y="0"/>
                </a:lnTo>
                <a:lnTo>
                  <a:pt x="2628452" y="1751206"/>
                </a:lnTo>
                <a:lnTo>
                  <a:pt x="0" y="1751206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21" name="Freeform 21"/>
          <p:cNvSpPr/>
          <p:nvPr/>
        </p:nvSpPr>
        <p:spPr>
          <a:xfrm>
            <a:off x="14498905" y="-82946"/>
            <a:ext cx="4114800" cy="4114800"/>
          </a:xfrm>
          <a:custGeom>
            <a:avLst/>
            <a:gdLst/>
            <a:ahLst/>
            <a:cxnLst/>
            <a:rect l="l" t="t" r="r" b="b"/>
            <a:pathLst>
              <a:path w="4114800" h="4114800">
                <a:moveTo>
                  <a:pt x="0" y="0"/>
                </a:moveTo>
                <a:lnTo>
                  <a:pt x="4114800" y="0"/>
                </a:lnTo>
                <a:lnTo>
                  <a:pt x="4114800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22" name="TextBox 22"/>
          <p:cNvSpPr txBox="1"/>
          <p:nvPr/>
        </p:nvSpPr>
        <p:spPr>
          <a:xfrm>
            <a:off x="3856315" y="7427575"/>
            <a:ext cx="3053487" cy="58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4"/>
              </a:lnSpc>
            </a:pPr>
            <a:r>
              <a:rPr lang="en-US" sz="3431">
                <a:solidFill>
                  <a:srgbClr val="000000"/>
                </a:solidFill>
                <a:latin typeface="Open Sans Bold"/>
              </a:rPr>
              <a:t>William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8063310" y="6605570"/>
            <a:ext cx="2256742" cy="58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4"/>
              </a:lnSpc>
            </a:pPr>
            <a:r>
              <a:rPr lang="en-US" sz="3431">
                <a:solidFill>
                  <a:srgbClr val="000000"/>
                </a:solidFill>
                <a:latin typeface="Open Sans Bold"/>
              </a:rPr>
              <a:t>Lucas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1733738" y="7427575"/>
            <a:ext cx="2256742" cy="58911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4"/>
              </a:lnSpc>
            </a:pPr>
            <a:r>
              <a:rPr lang="en-US" sz="3431">
                <a:solidFill>
                  <a:srgbClr val="000000"/>
                </a:solidFill>
                <a:latin typeface="Open Sans Bold"/>
              </a:rPr>
              <a:t>Sétayesh</a:t>
            </a:r>
          </a:p>
        </p:txBody>
      </p:sp>
      <p:grpSp>
        <p:nvGrpSpPr>
          <p:cNvPr id="25" name="Group 25"/>
          <p:cNvGrpSpPr/>
          <p:nvPr/>
        </p:nvGrpSpPr>
        <p:grpSpPr>
          <a:xfrm>
            <a:off x="4760161" y="576120"/>
            <a:ext cx="8863039" cy="1543050"/>
            <a:chOff x="0" y="0"/>
            <a:chExt cx="2334298" cy="406400"/>
          </a:xfrm>
        </p:grpSpPr>
        <p:sp>
          <p:nvSpPr>
            <p:cNvPr id="26" name="Freeform 26"/>
            <p:cNvSpPr/>
            <p:nvPr/>
          </p:nvSpPr>
          <p:spPr>
            <a:xfrm>
              <a:off x="0" y="0"/>
              <a:ext cx="2334298" cy="406400"/>
            </a:xfrm>
            <a:custGeom>
              <a:avLst/>
              <a:gdLst/>
              <a:ahLst/>
              <a:cxnLst/>
              <a:rect l="l" t="t" r="r" b="b"/>
              <a:pathLst>
                <a:path w="2334298" h="406400">
                  <a:moveTo>
                    <a:pt x="2131098" y="0"/>
                  </a:moveTo>
                  <a:lnTo>
                    <a:pt x="203200" y="0"/>
                  </a:lnTo>
                  <a:lnTo>
                    <a:pt x="0" y="203200"/>
                  </a:lnTo>
                  <a:lnTo>
                    <a:pt x="203200" y="406400"/>
                  </a:lnTo>
                  <a:lnTo>
                    <a:pt x="2131098" y="406400"/>
                  </a:lnTo>
                  <a:lnTo>
                    <a:pt x="2334298" y="203200"/>
                  </a:lnTo>
                  <a:lnTo>
                    <a:pt x="2131098" y="0"/>
                  </a:lnTo>
                  <a:close/>
                </a:path>
              </a:pathLst>
            </a:custGeom>
            <a:solidFill>
              <a:srgbClr val="274169"/>
            </a:solidFill>
          </p:spPr>
        </p:sp>
        <p:sp>
          <p:nvSpPr>
            <p:cNvPr id="27" name="TextBox 27"/>
            <p:cNvSpPr txBox="1"/>
            <p:nvPr/>
          </p:nvSpPr>
          <p:spPr>
            <a:xfrm>
              <a:off x="152400" y="-57150"/>
              <a:ext cx="2029498" cy="4635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4059"/>
                </a:lnSpc>
                <a:spcBef>
                  <a:spcPct val="0"/>
                </a:spcBef>
              </a:pPr>
              <a:r>
                <a:rPr lang="en-US" sz="2899" u="none" strike="noStrike">
                  <a:solidFill>
                    <a:srgbClr val="FFFFFE"/>
                  </a:solidFill>
                  <a:latin typeface="Open Sans Extra Bold"/>
                </a:rPr>
                <a:t>ÉQUIPE</a:t>
              </a:r>
            </a:p>
          </p:txBody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Personnalisé</PresentationFormat>
  <Paragraphs>0</Paragraphs>
  <Slides>10</Slides>
  <Notes>0</Notes>
  <HiddenSlides>0</HiddenSlides>
  <MMClips>0</MMClips>
  <ScaleCrop>false</ScaleCrop>
  <HeadingPairs>
    <vt:vector size="4" baseType="variant">
      <vt:variant>
        <vt:lpstr>Thème</vt:lpstr>
      </vt:variant>
      <vt:variant>
        <vt:i4>1</vt:i4>
      </vt:variant>
      <vt:variant>
        <vt:lpstr>Titres des diapositives</vt:lpstr>
      </vt:variant>
      <vt:variant>
        <vt:i4>10</vt:i4>
      </vt:variant>
    </vt:vector>
  </HeadingPairs>
  <TitlesOfParts>
    <vt:vector size="11" baseType="lpstr"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digital</dc:title>
  <cp:revision>12</cp:revision>
  <dcterms:created xsi:type="dcterms:W3CDTF">2006-08-16T00:00:00Z</dcterms:created>
  <dcterms:modified xsi:type="dcterms:W3CDTF">2025-02-14T10:15:36Z</dcterms:modified>
  <dc:identifier>DAF-Ggs-lqM</dc:identifier>
</cp:coreProperties>
</file>